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48" r:id="rId2"/>
  </p:sldMasterIdLst>
  <p:sldIdLst>
    <p:sldId id="256" r:id="rId3"/>
    <p:sldId id="279" r:id="rId4"/>
    <p:sldId id="266" r:id="rId5"/>
    <p:sldId id="257" r:id="rId6"/>
    <p:sldId id="280" r:id="rId7"/>
    <p:sldId id="258" r:id="rId8"/>
    <p:sldId id="270" r:id="rId9"/>
    <p:sldId id="282" r:id="rId10"/>
    <p:sldId id="283" r:id="rId11"/>
    <p:sldId id="288" r:id="rId12"/>
    <p:sldId id="284" r:id="rId13"/>
    <p:sldId id="287" r:id="rId14"/>
    <p:sldId id="285" r:id="rId15"/>
    <p:sldId id="286" r:id="rId16"/>
    <p:sldId id="289" r:id="rId17"/>
    <p:sldId id="290" r:id="rId18"/>
    <p:sldId id="291" r:id="rId19"/>
    <p:sldId id="275" r:id="rId20"/>
    <p:sldId id="276" r:id="rId21"/>
    <p:sldId id="277" r:id="rId22"/>
    <p:sldId id="278" r:id="rId23"/>
    <p:sldId id="274" r:id="rId24"/>
    <p:sldId id="271" r:id="rId25"/>
    <p:sldId id="281" r:id="rId26"/>
    <p:sldId id="272" r:id="rId27"/>
    <p:sldId id="273" r:id="rId28"/>
    <p:sldId id="263" r:id="rId29"/>
    <p:sldId id="267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DB461C"/>
    <a:srgbClr val="FF1919"/>
    <a:srgbClr val="FF505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599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1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117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997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56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6146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374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07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76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816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78765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822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769230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988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694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87687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79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2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275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56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83411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55289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194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0"/>
            <a:ext cx="15335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0"/>
            <a:ext cx="15335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5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0"/>
            <a:ext cx="15335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6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475" y="0"/>
            <a:ext cx="15335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17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0"/>
            <a:ext cx="15335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18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5894388"/>
            <a:ext cx="26860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9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465888"/>
            <a:ext cx="1876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5888"/>
            <a:ext cx="1876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1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6465888"/>
            <a:ext cx="1876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6465888"/>
            <a:ext cx="1876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vysochin@mail.ru" TargetMode="External"/><Relationship Id="rId2" Type="http://schemas.openxmlformats.org/officeDocument/2006/relationships/hyperlink" Target="http://www.zspps.ru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557213" y="2521059"/>
            <a:ext cx="802957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i="1" dirty="0">
                <a:solidFill>
                  <a:srgbClr val="FFC000"/>
                </a:solidFill>
              </a:rPr>
              <a:t>Система календарного планирования и диспетчирования</a:t>
            </a:r>
            <a:r>
              <a:rPr lang="ru-RU" sz="3600" b="1" i="1" dirty="0">
                <a:solidFill>
                  <a:srgbClr val="FFC000"/>
                </a:solidFill>
              </a:rPr>
              <a:t/>
            </a:r>
            <a:br>
              <a:rPr lang="ru-RU" sz="3600" b="1" i="1" dirty="0">
                <a:solidFill>
                  <a:srgbClr val="FFC000"/>
                </a:solidFill>
              </a:rPr>
            </a:br>
            <a:r>
              <a:rPr lang="ru-RU" sz="4000" b="1" i="1" dirty="0">
                <a:solidFill>
                  <a:srgbClr val="FFC000"/>
                </a:solidFill>
              </a:rPr>
              <a:t>Zenith </a:t>
            </a:r>
            <a:r>
              <a:rPr lang="ru-RU" sz="4000" b="1" i="1" dirty="0" smtClean="0">
                <a:solidFill>
                  <a:srgbClr val="FFC000"/>
                </a:solidFill>
              </a:rPr>
              <a:t>SPPS</a:t>
            </a:r>
            <a:endParaRPr lang="ru-RU" sz="4000" b="1" i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3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2"/>
          <p:cNvSpPr txBox="1">
            <a:spLocks noChangeArrowheads="1"/>
          </p:cNvSpPr>
          <p:nvPr/>
        </p:nvSpPr>
        <p:spPr bwMode="auto">
          <a:xfrm>
            <a:off x="468313" y="2060575"/>
            <a:ext cx="15834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i="1" dirty="0" smtClean="0">
                <a:solidFill>
                  <a:srgbClr val="C00000"/>
                </a:solidFill>
              </a:rPr>
              <a:t>Основное рабочее место Zenith SPPS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802" y="2060575"/>
            <a:ext cx="5629611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3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3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2"/>
          <p:cNvSpPr txBox="1">
            <a:spLocks noChangeArrowheads="1"/>
          </p:cNvSpPr>
          <p:nvPr/>
        </p:nvSpPr>
        <p:spPr bwMode="auto">
          <a:xfrm>
            <a:off x="468313" y="2060575"/>
            <a:ext cx="828040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dirty="0" smtClean="0">
                <a:solidFill>
                  <a:srgbClr val="C00000"/>
                </a:solidFill>
              </a:rPr>
              <a:t>Основное рабочее место Zenith SPPS:</a:t>
            </a:r>
            <a:endParaRPr lang="ru-RU" dirty="0">
              <a:solidFill>
                <a:srgbClr val="C00000"/>
              </a:solidFill>
            </a:endParaRPr>
          </a:p>
          <a:p>
            <a:pPr algn="just" eaLnBrk="1" hangingPunct="1"/>
            <a:endParaRPr lang="ru-RU" dirty="0" smtClean="0"/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dirty="0" smtClean="0"/>
              <a:t>Оперативно-календарное планирование;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dirty="0" smtClean="0"/>
              <a:t>Диспетчеризация производства;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dirty="0" smtClean="0"/>
              <a:t>Сервер приложений;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dirty="0" smtClean="0"/>
              <a:t>Обработка информации</a:t>
            </a:r>
            <a:r>
              <a:rPr lang="en-US" dirty="0" smtClean="0"/>
              <a:t>.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dirty="0"/>
          </a:p>
          <a:p>
            <a:pPr algn="just" eaLnBrk="1" hangingPunct="1"/>
            <a:r>
              <a:rPr lang="ru-RU" dirty="0"/>
              <a:t>Принцип функционирования системы заключается в планировании мощностей и непрерывной поддержке производственного расписания на основе данных о состоянии и загрузке </a:t>
            </a:r>
            <a:r>
              <a:rPr lang="ru-RU" dirty="0" smtClean="0"/>
              <a:t>оборудования, а также наличия </a:t>
            </a:r>
            <a:r>
              <a:rPr lang="ru-RU" dirty="0"/>
              <a:t>ресурсов в каждый момент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91461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3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59200"/>
            <a:ext cx="4896088" cy="3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68001" y="2059200"/>
            <a:ext cx="215978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i="1" dirty="0" smtClean="0">
                <a:solidFill>
                  <a:srgbClr val="C00000"/>
                </a:solidFill>
              </a:rPr>
              <a:t>Модуль технологической подготовки Zenith TECH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18570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3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68000" y="2059200"/>
            <a:ext cx="828071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dirty="0" smtClean="0">
                <a:solidFill>
                  <a:srgbClr val="C00000"/>
                </a:solidFill>
              </a:rPr>
              <a:t>Zenith TECH</a:t>
            </a:r>
            <a:r>
              <a:rPr lang="ru-RU" dirty="0" smtClean="0"/>
              <a:t> </a:t>
            </a:r>
            <a:r>
              <a:rPr lang="en-US" dirty="0">
                <a:solidFill>
                  <a:srgbClr val="C00000"/>
                </a:solidFill>
              </a:rPr>
              <a:t>–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модуль технологической подготовки</a:t>
            </a:r>
            <a:r>
              <a:rPr lang="ru-RU" dirty="0" smtClean="0"/>
              <a:t>, который обеспечивает удобный интерфейс для выполнения следующих действий:</a:t>
            </a:r>
          </a:p>
          <a:p>
            <a:pPr algn="just" eaLnBrk="1" hangingPunct="1"/>
            <a:endParaRPr lang="ru-RU" dirty="0" smtClean="0"/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dirty="0" smtClean="0"/>
              <a:t>разузлование производственных заказов;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dirty="0" smtClean="0"/>
              <a:t>ввод состава и объёма материальных ресурсов, необходимых для выполнения заказа;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dirty="0" smtClean="0"/>
              <a:t>ввод технологических операций;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dirty="0" smtClean="0"/>
              <a:t>создание заказа «по шаблону»;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dirty="0" smtClean="0"/>
              <a:t>ведение архива заказов.</a:t>
            </a:r>
          </a:p>
          <a:p>
            <a:pPr algn="just" eaLnBrk="1" hangingPunct="1"/>
            <a:endParaRPr lang="ru-RU" dirty="0" smtClean="0"/>
          </a:p>
          <a:p>
            <a:pPr algn="just" eaLnBrk="1" hangingPunct="1"/>
            <a:r>
              <a:rPr lang="ru-RU" dirty="0" smtClean="0"/>
              <a:t>Предприятие может начать активное применение системы Zenith SPPS сразу же после её приобретения.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52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3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468001" y="2059200"/>
            <a:ext cx="215978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i="1" dirty="0" smtClean="0">
                <a:solidFill>
                  <a:srgbClr val="C00000"/>
                </a:solidFill>
              </a:rPr>
              <a:t>Терминал удалённого доступа (рабочее место мастера) Zenith RC</a:t>
            </a:r>
            <a:endParaRPr lang="ru-RU" i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05232"/>
            <a:ext cx="3888432" cy="428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52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3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68000" y="2059200"/>
            <a:ext cx="8280713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dirty="0" smtClean="0">
                <a:solidFill>
                  <a:srgbClr val="C00000"/>
                </a:solidFill>
              </a:rPr>
              <a:t>Модуль удалённого доступа (рабочее место мастера)</a:t>
            </a:r>
          </a:p>
          <a:p>
            <a:pPr algn="just" eaLnBrk="1" hangingPunct="1"/>
            <a:endParaRPr lang="ru-RU" dirty="0" smtClean="0"/>
          </a:p>
          <a:p>
            <a:pPr algn="just" eaLnBrk="1" hangingPunct="1"/>
            <a:r>
              <a:rPr lang="ru-RU" dirty="0" smtClean="0"/>
              <a:t>Zenith SPPS позволяет вносить изменения в оперативный план с одного или нескольких компьютеров в составе локальной компьютерной сети. Для этого используется приложение «Удалённый доступ» (УД).</a:t>
            </a:r>
          </a:p>
          <a:p>
            <a:pPr algn="just" eaLnBrk="1" hangingPunct="1"/>
            <a:endParaRPr lang="ru-RU" dirty="0" smtClean="0"/>
          </a:p>
          <a:p>
            <a:pPr algn="just" eaLnBrk="1" hangingPunct="1"/>
            <a:r>
              <a:rPr lang="ru-RU" dirty="0" smtClean="0"/>
              <a:t>УД позволяет передавать основному модулю Zenith SPPS информацию о том, что операция начата, закончена или прервана, а также просматривать сведения о текущей и нескольких последующих операциях, выполняемых на одном или нескольких рабочих местах. </a:t>
            </a:r>
          </a:p>
          <a:p>
            <a:pPr algn="just" eaLnBrk="1" hangingPunct="1"/>
            <a:endParaRPr lang="ru-RU" dirty="0"/>
          </a:p>
          <a:p>
            <a:pPr algn="just" eaLnBrk="1" hangingPunct="1"/>
            <a:r>
              <a:rPr lang="ru-RU" dirty="0" smtClean="0"/>
              <a:t>Переданные данные вносятся в производственное расписание и отражаются на графике загрузки рабочих мест.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718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3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468001" y="2059200"/>
            <a:ext cx="21597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i="1" dirty="0" smtClean="0">
                <a:solidFill>
                  <a:srgbClr val="C00000"/>
                </a:solidFill>
              </a:rPr>
              <a:t>Генератор отчётов </a:t>
            </a:r>
            <a:r>
              <a:rPr lang="en-US" i="1" dirty="0" smtClean="0">
                <a:solidFill>
                  <a:srgbClr val="C00000"/>
                </a:solidFill>
              </a:rPr>
              <a:t>Zenith Report</a:t>
            </a:r>
            <a:endParaRPr lang="ru-RU" i="1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059201"/>
            <a:ext cx="4824080" cy="374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94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3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468000" y="2059200"/>
            <a:ext cx="828071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dirty="0" smtClean="0">
                <a:solidFill>
                  <a:srgbClr val="C00000"/>
                </a:solidFill>
              </a:rPr>
              <a:t>Генератор отчётов </a:t>
            </a:r>
            <a:r>
              <a:rPr lang="en-US" dirty="0" smtClean="0">
                <a:solidFill>
                  <a:srgbClr val="C00000"/>
                </a:solidFill>
              </a:rPr>
              <a:t>Zenith Report</a:t>
            </a:r>
            <a:endParaRPr lang="ru-RU" dirty="0" smtClean="0">
              <a:solidFill>
                <a:srgbClr val="C00000"/>
              </a:solidFill>
            </a:endParaRPr>
          </a:p>
          <a:p>
            <a:pPr algn="just" eaLnBrk="1" hangingPunct="1"/>
            <a:endParaRPr lang="ru-RU" dirty="0" smtClean="0"/>
          </a:p>
          <a:p>
            <a:pPr algn="just"/>
            <a:r>
              <a:rPr lang="ru-RU" dirty="0"/>
              <a:t>Универсальный генератор отчётов Zenith Report предоставляет мощный набор средств для настройки интерфейса пользователя и преобразования выводимой информации.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Позволяет </a:t>
            </a:r>
            <a:r>
              <a:rPr lang="ru-RU" dirty="0"/>
              <a:t>при минимальных затратах получать высококачественные выходные документы, генерируемые на основе информации, хранящейся в форматах стандартных баз данных. 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По </a:t>
            </a:r>
            <a:r>
              <a:rPr lang="ru-RU" dirty="0"/>
              <a:t>сравнению с аналогами Zenith Report имеет оптимальное соотношение простоты проектирования документа и его качества.</a:t>
            </a:r>
          </a:p>
        </p:txBody>
      </p:sp>
    </p:spTree>
    <p:extLst>
      <p:ext uri="{BB962C8B-B14F-4D97-AF65-F5344CB8AC3E}">
        <p14:creationId xmlns:p14="http://schemas.microsoft.com/office/powerpoint/2010/main" val="192904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468313" y="2060575"/>
            <a:ext cx="8280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dirty="0">
                <a:solidFill>
                  <a:srgbClr val="C00000"/>
                </a:solidFill>
              </a:rPr>
              <a:t>Рассмотрим преимущества </a:t>
            </a:r>
            <a:r>
              <a:rPr lang="ru-RU" dirty="0" smtClean="0">
                <a:solidFill>
                  <a:srgbClr val="C00000"/>
                </a:solidFill>
              </a:rPr>
              <a:t>внедрения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MES-системы </a:t>
            </a:r>
            <a:r>
              <a:rPr lang="ru-RU" dirty="0">
                <a:solidFill>
                  <a:srgbClr val="C00000"/>
                </a:solidFill>
              </a:rPr>
              <a:t>Zenith SPPS более детально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6625" y="3475124"/>
            <a:ext cx="54718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Основными показателями деятельности предприятия, на которые внедрение MES-системы Zenith SPPS оказывает положительное воздействие, в первую очередь являются повышение производительности и снижение затрат на выпуск единицы продукции.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429000"/>
            <a:ext cx="2557871" cy="170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313" y="2060575"/>
            <a:ext cx="8280400" cy="4032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C00000"/>
                </a:solidFill>
              </a:rPr>
              <a:t>Повышается фондоотдача технологического оборудования, увеличивается среднестатистический коэффициент его загрузки с </a:t>
            </a:r>
            <a:r>
              <a:rPr lang="ru-RU" dirty="0" smtClean="0">
                <a:solidFill>
                  <a:srgbClr val="C00000"/>
                </a:solidFill>
              </a:rPr>
              <a:t>0,45 </a:t>
            </a:r>
            <a:r>
              <a:rPr lang="ru-RU" dirty="0">
                <a:solidFill>
                  <a:srgbClr val="C00000"/>
                </a:solidFill>
              </a:rPr>
              <a:t>до </a:t>
            </a:r>
            <a:r>
              <a:rPr lang="ru-RU" dirty="0" smtClean="0">
                <a:solidFill>
                  <a:srgbClr val="C00000"/>
                </a:solidFill>
              </a:rPr>
              <a:t>0,8</a:t>
            </a:r>
            <a:r>
              <a:rPr lang="ru-RU" dirty="0">
                <a:solidFill>
                  <a:srgbClr val="C00000"/>
                </a:solidFill>
              </a:rPr>
              <a:t>, т.е. почти в два раза.</a:t>
            </a: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r>
              <a:rPr lang="ru-RU" sz="1600" dirty="0"/>
              <a:t>Повышение производительности связано с усовершенствованием хода работ: ускорением процесса планирования, документооборотом, более оперативной подготовкой отчётности, устранением дублирования при доступе к данным и т.д.</a:t>
            </a:r>
          </a:p>
          <a:p>
            <a:pPr algn="just">
              <a:defRPr/>
            </a:pPr>
            <a:endParaRPr lang="ru-RU" dirty="0"/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C00000"/>
                </a:solidFill>
              </a:rPr>
              <a:t>Увеличивая показатель загрузки оборудования до 80%, MES-система Zenith SPPS может существенно снизить себестоимость продукции.</a:t>
            </a: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r>
              <a:rPr lang="ru-RU" sz="1600" dirty="0"/>
              <a:t>Снижение стоимости единицы продукции касается всех видов затрат: материалов, энергоносителей, брака, человеческих ресурсов и т.д., – и обусловлено точным производственным планированием, позволяющим оптимизировать использование всех ресурсов.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132856"/>
            <a:ext cx="4440781" cy="33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8313" y="2060575"/>
            <a:ext cx="345561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MES-система Zenith SPPS</a:t>
            </a:r>
            <a:r>
              <a:rPr lang="ru-RU" dirty="0"/>
              <a:t> – это автоматизированная система управления и оптимизации производственной деятельности, которая в режиме реального времени планирует, отслеживает, оптимизирует и документирует производственные процессы от начала выполнения заказа до выпуска готовой продукции.</a:t>
            </a:r>
          </a:p>
        </p:txBody>
      </p:sp>
    </p:spTree>
    <p:extLst>
      <p:ext uri="{BB962C8B-B14F-4D97-AF65-F5344CB8AC3E}">
        <p14:creationId xmlns:p14="http://schemas.microsoft.com/office/powerpoint/2010/main" val="419451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313" y="2060575"/>
            <a:ext cx="8280400" cy="323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C00000"/>
                </a:solidFill>
              </a:rPr>
              <a:t>Минимизируются нормы материальных и трудовых затрат.</a:t>
            </a: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r>
              <a:rPr lang="ru-RU" sz="1600" dirty="0"/>
              <a:t>Уменьшаются объемы незавершенного производства на 25-30% за счет управления дефицитом изготавливаемых деталесборочных единиц и формирования оптимальных межоперационных заделов.</a:t>
            </a:r>
          </a:p>
          <a:p>
            <a:pPr algn="just">
              <a:defRPr/>
            </a:pPr>
            <a:endParaRPr lang="ru-RU" dirty="0"/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C00000"/>
                </a:solidFill>
              </a:rPr>
              <a:t>Увеличивается скорость прохождения заказов, точно соблюдаются сроки производства.</a:t>
            </a: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r>
              <a:rPr lang="ru-RU" sz="1600" dirty="0"/>
              <a:t>Авторитет среди заказчиков укрепляет позиции компании и может, в свою очередь, привести к стратегически важным изменениям, таким как увеличение доли рынка и повышение прибыльности предприятия.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313" y="2060575"/>
            <a:ext cx="8280400" cy="33239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ru-RU" dirty="0">
                <a:solidFill>
                  <a:srgbClr val="C00000"/>
                </a:solidFill>
              </a:rPr>
              <a:t>Сбор </a:t>
            </a:r>
            <a:r>
              <a:rPr lang="ru-RU" dirty="0" smtClean="0">
                <a:solidFill>
                  <a:srgbClr val="C00000"/>
                </a:solidFill>
              </a:rPr>
              <a:t>информации о фактическом выполнении каждой технологической операции в </a:t>
            </a:r>
            <a:r>
              <a:rPr lang="ru-RU" dirty="0">
                <a:solidFill>
                  <a:srgbClr val="C00000"/>
                </a:solidFill>
              </a:rPr>
              <a:t>центральной базе данных </a:t>
            </a:r>
            <a:r>
              <a:rPr lang="ru-RU" dirty="0" smtClean="0">
                <a:solidFill>
                  <a:srgbClr val="C00000"/>
                </a:solidFill>
              </a:rPr>
              <a:t>позволяет обеспечить контроль качества на производстве и обеспечивает надёжное основание для принятия управленческих решений.</a:t>
            </a:r>
            <a:endParaRPr lang="ru-RU" dirty="0">
              <a:solidFill>
                <a:srgbClr val="C00000"/>
              </a:solidFill>
            </a:endParaRP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r>
              <a:rPr lang="ru-RU" sz="1600" dirty="0" smtClean="0"/>
              <a:t>Предприятие </a:t>
            </a:r>
            <a:r>
              <a:rPr lang="ru-RU" sz="1600" dirty="0"/>
              <a:t>начинает получать прибыль от внедрения MES-системы Zenith SPPS сразу после её установки в силу повышения доступности производственной информации.</a:t>
            </a: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r>
              <a:rPr lang="ru-RU" sz="1600" dirty="0">
                <a:solidFill>
                  <a:srgbClr val="000000"/>
                </a:solidFill>
              </a:rPr>
              <a:t>Учитывая тот факт, что стоимость внедрения MES-системы Zenith SPPS сравнительно невысока и приемлема даже для малых предприятий, она окупается в достаточно короткие сроки.</a:t>
            </a:r>
            <a:endParaRPr lang="ru-RU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313" y="2060575"/>
            <a:ext cx="82804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C00000"/>
                </a:solidFill>
              </a:rPr>
              <a:t>Что даёт использование MES-системы Zenith SPPS предприятию?</a:t>
            </a:r>
            <a:r>
              <a:rPr lang="ru-RU" dirty="0"/>
              <a:t> Опыт показал высокую эффективность таких систем, выразившуюся в значительном улучшении финансовых показателей предприятий, например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11268" name="Picture 4" descr="C:\Users\soff\Desktop\6_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80520"/>
            <a:ext cx="1692696" cy="1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28033" y="3429000"/>
            <a:ext cx="61206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 15% повышается производительность;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 45% увеличивается коэффициент загрузки оборудования;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 30% уменьшается объём незавершенного производства;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 40% снижаются объёмы хранимых производственных запасов;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 60% улучшается соблюдение сроков поставки.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468313" y="2060575"/>
            <a:ext cx="8280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dirty="0"/>
              <a:t>Затраты на внедрение интегрированной системы управления производством на базе программного комплекса </a:t>
            </a:r>
            <a:r>
              <a:rPr lang="en-US" dirty="0"/>
              <a:t>Zenith SPPS</a:t>
            </a:r>
            <a:r>
              <a:rPr lang="ru-RU" dirty="0"/>
              <a:t> </a:t>
            </a:r>
            <a:r>
              <a:rPr lang="ru-RU" dirty="0" smtClean="0"/>
              <a:t>должны рассматриваться как </a:t>
            </a:r>
            <a:r>
              <a:rPr lang="ru-RU" dirty="0" smtClean="0">
                <a:solidFill>
                  <a:srgbClr val="C00000"/>
                </a:solidFill>
              </a:rPr>
              <a:t>долгосрочные </a:t>
            </a:r>
            <a:r>
              <a:rPr lang="ru-RU" dirty="0">
                <a:solidFill>
                  <a:srgbClr val="C00000"/>
                </a:solidFill>
              </a:rPr>
              <a:t>и сбалансированные инвестиции в эффективное управление производственным подразделением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429000"/>
            <a:ext cx="1969592" cy="19695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8312" y="3429000"/>
            <a:ext cx="60479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ru-RU" dirty="0" smtClean="0">
                <a:solidFill>
                  <a:srgbClr val="C00000"/>
                </a:solidFill>
              </a:rPr>
              <a:t>Внедрение системы обеспечивает предприятию гарантированное улучшение ведения бизнеса при снижении текущих затрат и накладных расходов</a:t>
            </a:r>
            <a:r>
              <a:rPr lang="ru-RU" dirty="0" smtClean="0"/>
              <a:t>, за счёт оптимизации выполнения производственных заказов, эффективного использования фонда времени технологического оборудования и рабочей силы.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468313" y="2060575"/>
            <a:ext cx="8280400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dirty="0" smtClean="0"/>
              <a:t>Система </a:t>
            </a:r>
            <a:r>
              <a:rPr lang="ru-RU" dirty="0" smtClean="0">
                <a:solidFill>
                  <a:srgbClr val="C00000"/>
                </a:solidFill>
              </a:rPr>
              <a:t>Zenith SPPS может быть адаптирована практически под любые производственные бизнес-процессы</a:t>
            </a:r>
            <a:r>
              <a:rPr lang="ru-RU" dirty="0" smtClean="0"/>
              <a:t>, например:</a:t>
            </a:r>
            <a:endParaRPr lang="ru-RU" dirty="0"/>
          </a:p>
          <a:p>
            <a:pPr algn="just" eaLnBrk="1" hangingPunct="1"/>
            <a:endParaRPr lang="ru-RU" dirty="0"/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инструментальное производство и механообработка;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сборочное производство;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электронная промышленность;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мебельная промышленность;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строительство;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ремонтное производство</a:t>
            </a:r>
          </a:p>
          <a:p>
            <a:pPr eaLnBrk="1" hangingPunct="1"/>
            <a:endParaRPr lang="ru-RU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ru-RU" dirty="0" smtClean="0">
                <a:solidFill>
                  <a:srgbClr val="000000"/>
                </a:solidFill>
              </a:rPr>
              <a:t>Гибкость настроек системы позволяет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использовать её также </a:t>
            </a:r>
            <a:r>
              <a:rPr lang="ru-RU" dirty="0" smtClean="0">
                <a:solidFill>
                  <a:srgbClr val="C00000"/>
                </a:solidFill>
              </a:rPr>
              <a:t>в сфере услуг</a:t>
            </a:r>
            <a:r>
              <a:rPr lang="ru-RU" dirty="0" smtClean="0">
                <a:solidFill>
                  <a:srgbClr val="000000"/>
                </a:solidFill>
              </a:rPr>
              <a:t>:</a:t>
            </a:r>
          </a:p>
          <a:p>
            <a:pPr eaLnBrk="1" hangingPunct="1"/>
            <a:endParaRPr lang="ru-RU" dirty="0">
              <a:solidFill>
                <a:srgbClr val="000000"/>
              </a:solidFill>
            </a:endParaRP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пищевая промышленность;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гостиничный бизнес;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логистика и управление поставками;</a:t>
            </a:r>
          </a:p>
          <a:p>
            <a:pPr marL="285750" indent="-285750" algn="just" eaLnBrk="1" hangingPunct="1"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0000"/>
                </a:solidFill>
              </a:rPr>
              <a:t>образование</a:t>
            </a:r>
            <a:r>
              <a:rPr lang="en-US" sz="1600" dirty="0" smtClean="0">
                <a:solidFill>
                  <a:srgbClr val="000000"/>
                </a:solidFill>
              </a:rPr>
              <a:t>…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24944"/>
            <a:ext cx="1296144" cy="12961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38" y="3942440"/>
            <a:ext cx="1962174" cy="18628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629" y="4149080"/>
            <a:ext cx="1522859" cy="15228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85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" y="2060575"/>
            <a:ext cx="1584176" cy="16201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2483767" y="2060575"/>
            <a:ext cx="612067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dirty="0"/>
              <a:t>Система Zenith SPPS </a:t>
            </a:r>
            <a:r>
              <a:rPr lang="ru-RU" dirty="0">
                <a:solidFill>
                  <a:srgbClr val="C00000"/>
                </a:solidFill>
              </a:rPr>
              <a:t>ориентирована в первую очередь на российского пользователя</a:t>
            </a:r>
            <a:r>
              <a:rPr lang="ru-RU" dirty="0"/>
              <a:t>. </a:t>
            </a:r>
          </a:p>
          <a:p>
            <a:pPr algn="just" eaLnBrk="1" hangingPunct="1"/>
            <a:endParaRPr lang="ru-RU" dirty="0"/>
          </a:p>
          <a:p>
            <a:pPr algn="just" eaLnBrk="1" hangingPunct="1"/>
            <a:r>
              <a:rPr lang="ru-RU" dirty="0"/>
              <a:t>Будучи в существенно </a:t>
            </a:r>
            <a:r>
              <a:rPr lang="ru-RU" dirty="0">
                <a:solidFill>
                  <a:srgbClr val="C00000"/>
                </a:solidFill>
              </a:rPr>
              <a:t>дешевле зарубежных аналогов</a:t>
            </a:r>
            <a:r>
              <a:rPr lang="ru-RU" dirty="0"/>
              <a:t>, она имеет сопоставимую функциональность и надёжность.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8312" y="4111912"/>
            <a:ext cx="81361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Срок окупаемости системы, как правило, не превышает 1 года.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Использование компьютерной системы управления на этапе непосредственного производства повышает уровень капитализации всего предприятия.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313" y="2060575"/>
            <a:ext cx="561585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</a:rPr>
              <a:t>Система </a:t>
            </a:r>
            <a:r>
              <a:rPr lang="ru-RU" dirty="0" smtClean="0">
                <a:solidFill>
                  <a:srgbClr val="C00000"/>
                </a:solidFill>
              </a:rPr>
              <a:t>была внедрена </a:t>
            </a:r>
            <a:r>
              <a:rPr lang="ru-RU" dirty="0">
                <a:solidFill>
                  <a:srgbClr val="C00000"/>
                </a:solidFill>
              </a:rPr>
              <a:t>на ряде предприятий России, в том числе:</a:t>
            </a:r>
          </a:p>
          <a:p>
            <a:pPr>
              <a:defRPr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«</a:t>
            </a:r>
            <a:r>
              <a:rPr lang="ru-RU" dirty="0" err="1"/>
              <a:t>Алюр</a:t>
            </a:r>
            <a:r>
              <a:rPr lang="ru-RU" dirty="0"/>
              <a:t>», ООО (кабельное производство)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«</a:t>
            </a:r>
            <a:r>
              <a:rPr lang="ru-RU" dirty="0" err="1"/>
              <a:t>Астрооптика</a:t>
            </a:r>
            <a:r>
              <a:rPr lang="ru-RU" dirty="0"/>
              <a:t>», ООО (мебельное производство)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«</a:t>
            </a:r>
            <a:r>
              <a:rPr lang="ru-RU" dirty="0" err="1"/>
              <a:t>Имедженси</a:t>
            </a:r>
            <a:r>
              <a:rPr lang="ru-RU" dirty="0"/>
              <a:t> </a:t>
            </a:r>
            <a:r>
              <a:rPr lang="ru-RU" dirty="0" err="1"/>
              <a:t>Принт</a:t>
            </a:r>
            <a:r>
              <a:rPr lang="ru-RU" dirty="0"/>
              <a:t>», ООО (полиграфия)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«</a:t>
            </a:r>
            <a:r>
              <a:rPr lang="ru-RU" dirty="0" err="1"/>
              <a:t>Интеринж</a:t>
            </a:r>
            <a:r>
              <a:rPr lang="ru-RU" dirty="0"/>
              <a:t>», ООО (приборостроение)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«</a:t>
            </a:r>
            <a:r>
              <a:rPr lang="ru-RU" dirty="0" err="1"/>
              <a:t>Конфил</a:t>
            </a:r>
            <a:r>
              <a:rPr lang="ru-RU" dirty="0"/>
              <a:t>», НП ЗАО (пищевая промышленность)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«Лада-</a:t>
            </a:r>
            <a:r>
              <a:rPr lang="ru-RU" dirty="0" err="1"/>
              <a:t>Флект</a:t>
            </a:r>
            <a:r>
              <a:rPr lang="ru-RU" dirty="0"/>
              <a:t>», ЗАО (приборостроение)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«Чепецкий механический завод», ОАО </a:t>
            </a:r>
            <a:r>
              <a:rPr lang="ru-RU" dirty="0" smtClean="0"/>
              <a:t>(Корпорация «Росатом» </a:t>
            </a:r>
            <a:r>
              <a:rPr lang="ru-RU" dirty="0"/>
              <a:t>–</a:t>
            </a:r>
            <a:r>
              <a:rPr lang="ru-RU" dirty="0" smtClean="0"/>
              <a:t> машиностроение)</a:t>
            </a:r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710" y="1546612"/>
            <a:ext cx="2033531" cy="1522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241" y="3919723"/>
            <a:ext cx="2034000" cy="15255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Группа 1"/>
          <p:cNvGrpSpPr>
            <a:grpSpLocks/>
          </p:cNvGrpSpPr>
          <p:nvPr/>
        </p:nvGrpSpPr>
        <p:grpSpPr bwMode="auto">
          <a:xfrm>
            <a:off x="377825" y="4662488"/>
            <a:ext cx="8361363" cy="1214437"/>
            <a:chOff x="378285" y="3375558"/>
            <a:chExt cx="8361051" cy="1214438"/>
          </a:xfrm>
        </p:grpSpPr>
        <p:pic>
          <p:nvPicPr>
            <p:cNvPr id="15368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0659" y="3375558"/>
              <a:ext cx="1190625" cy="121443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9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62444" y="3393815"/>
              <a:ext cx="1173162" cy="117792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0" name="Picture 8" descr="http://www.zspps.com/img/hungary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285" y="3416040"/>
              <a:ext cx="1143000" cy="11334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1" name="Picture 10" descr="Система Zenith SPPS удостоена медалей инновационных выставок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6338" y="3406515"/>
              <a:ext cx="1143000" cy="115252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2" name="Picture 12" descr="Система Zenith SPPS удостоена медалей инновационных выставок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3411277"/>
              <a:ext cx="1143000" cy="1143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3" name="Picture 14" descr="MES-система Zenith SPPS на выставках в Венгрии и Сербии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4391" y="3411277"/>
              <a:ext cx="1143000" cy="1143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5" name="TextBox 14"/>
          <p:cNvSpPr txBox="1">
            <a:spLocks noChangeArrowheads="1"/>
          </p:cNvSpPr>
          <p:nvPr/>
        </p:nvSpPr>
        <p:spPr bwMode="auto">
          <a:xfrm>
            <a:off x="468313" y="2060575"/>
            <a:ext cx="49672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dirty="0"/>
              <a:t>Система Zenith SPPS </a:t>
            </a:r>
            <a:r>
              <a:rPr lang="ru-RU" dirty="0">
                <a:solidFill>
                  <a:srgbClr val="C00000"/>
                </a:solidFill>
              </a:rPr>
              <a:t>удостоена медалей инновационных выставок</a:t>
            </a:r>
            <a:r>
              <a:rPr lang="ru-RU" dirty="0"/>
              <a:t>: Женевского салона изобретений, </a:t>
            </a:r>
            <a:r>
              <a:rPr lang="ru-RU" dirty="0" err="1"/>
              <a:t>Сеульской</a:t>
            </a:r>
            <a:r>
              <a:rPr lang="ru-RU" dirty="0"/>
              <a:t> ярмарки изобретений, выставки ITEX в Малайзии; </a:t>
            </a:r>
            <a:r>
              <a:rPr lang="ru-RU" dirty="0">
                <a:solidFill>
                  <a:srgbClr val="C00000"/>
                </a:solidFill>
              </a:rPr>
              <a:t>имеет ряд дипломов</a:t>
            </a:r>
            <a:r>
              <a:rPr lang="ru-RU" dirty="0"/>
              <a:t>, в том числе от Министерства образования и науки РФ, Федеральной службы по интеллектуальной собственности.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5978525" y="1651000"/>
            <a:ext cx="2444750" cy="2362200"/>
            <a:chOff x="5978525" y="1651000"/>
            <a:chExt cx="2444750" cy="2362200"/>
          </a:xfrm>
        </p:grpSpPr>
        <p:pic>
          <p:nvPicPr>
            <p:cNvPr id="15363" name="Picture 16" descr="MES-система Zenith SPPS: Медаль на нюрнбергской выставке IENA-200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571001">
              <a:off x="5978525" y="2598738"/>
              <a:ext cx="957263" cy="138588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4" name="Picture 22" descr="Система Zenith SPPS удостоена медалей инновационных выставок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03037">
              <a:off x="7242175" y="1962150"/>
              <a:ext cx="966788" cy="13922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6" name="Picture 18" descr="Система Zenith SPPS удостоена медалей инновационных выставок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261700">
              <a:off x="6269038" y="1651000"/>
              <a:ext cx="966787" cy="13922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7" name="Picture 20" descr="MES-система Zenith SPPS: Медаль на нюрнбергской выставке IENA-200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88061">
              <a:off x="7496175" y="2655888"/>
              <a:ext cx="927100" cy="135731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468313" y="2136775"/>
            <a:ext cx="82804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i="1" dirty="0">
                <a:solidFill>
                  <a:srgbClr val="C00000"/>
                </a:solidFill>
              </a:rPr>
              <a:t>Запланируй успех!</a:t>
            </a:r>
          </a:p>
          <a:p>
            <a:pPr algn="just" eaLnBrk="1" hangingPunct="1"/>
            <a:endParaRPr lang="ru-RU" sz="2400" dirty="0">
              <a:solidFill>
                <a:srgbClr val="C00000"/>
              </a:solidFill>
            </a:endParaRPr>
          </a:p>
          <a:p>
            <a:pPr algn="ctr"/>
            <a:r>
              <a:rPr lang="en-US" sz="2800" dirty="0">
                <a:hlinkClick r:id="rId2"/>
              </a:rPr>
              <a:t>www.zspps.</a:t>
            </a:r>
            <a:r>
              <a:rPr lang="ru-RU" sz="2800" dirty="0" err="1">
                <a:hlinkClick r:id="rId2"/>
              </a:rPr>
              <a:t>ru</a:t>
            </a:r>
            <a:endParaRPr lang="ru-RU" sz="2800" dirty="0"/>
          </a:p>
          <a:p>
            <a:pPr algn="ctr"/>
            <a:r>
              <a:rPr lang="ru-RU" sz="2800" dirty="0" err="1">
                <a:hlinkClick r:id="rId3"/>
              </a:rPr>
              <a:t>vysochin</a:t>
            </a:r>
            <a:r>
              <a:rPr lang="en-US" sz="2800" dirty="0">
                <a:hlinkClick r:id="rId3"/>
              </a:rPr>
              <a:t>@</a:t>
            </a:r>
            <a:r>
              <a:rPr lang="ru-RU" sz="2800" dirty="0" err="1">
                <a:hlinkClick r:id="rId3"/>
              </a:rPr>
              <a:t>mail</a:t>
            </a:r>
            <a:r>
              <a:rPr lang="en-US" sz="2800" dirty="0">
                <a:hlinkClick r:id="rId3"/>
              </a:rPr>
              <a:t>.</a:t>
            </a:r>
            <a:r>
              <a:rPr lang="ru-RU" sz="2800" dirty="0" err="1">
                <a:hlinkClick r:id="rId3"/>
              </a:rPr>
              <a:t>ru</a:t>
            </a:r>
            <a:endParaRPr lang="en-US" sz="2800" dirty="0"/>
          </a:p>
          <a:p>
            <a:pPr algn="ctr"/>
            <a:endParaRPr lang="ru-RU" sz="2400" i="1" dirty="0" smtClean="0"/>
          </a:p>
          <a:p>
            <a:pPr algn="ctr"/>
            <a:r>
              <a:rPr lang="ru-RU" sz="2400" i="1" dirty="0" smtClean="0"/>
              <a:t>Официальный </a:t>
            </a:r>
            <a:r>
              <a:rPr lang="ru-RU" sz="2400" i="1" dirty="0"/>
              <a:t>дистрибьютор – </a:t>
            </a:r>
          </a:p>
          <a:p>
            <a:pPr algn="ctr"/>
            <a:r>
              <a:rPr lang="ru-RU" sz="2400" i="1" dirty="0"/>
              <a:t>корпорация «Вектор-Альянс»</a:t>
            </a:r>
          </a:p>
          <a:p>
            <a:pPr algn="ctr"/>
            <a:r>
              <a:rPr lang="en-US" sz="2400" dirty="0"/>
              <a:t>+7 (49</a:t>
            </a:r>
            <a:r>
              <a:rPr lang="ru-RU" sz="2400" dirty="0"/>
              <a:t>5</a:t>
            </a:r>
            <a:r>
              <a:rPr lang="en-US" sz="2400" dirty="0"/>
              <a:t>) 660-38-98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8313" y="2060575"/>
            <a:ext cx="8280400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C00000"/>
                </a:solidFill>
              </a:rPr>
              <a:t>Система Zenith SPPS – это:</a:t>
            </a:r>
          </a:p>
          <a:p>
            <a:pPr algn="just">
              <a:defRPr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планирование и контроль над прохождением заказов (точно знать, когда будет готов заказ, можно ли брать новый заказ и т.п.);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оптимизация загрузки оборудования</a:t>
            </a:r>
            <a:br>
              <a:rPr lang="ru-RU" dirty="0"/>
            </a:br>
            <a:r>
              <a:rPr lang="ru-RU" dirty="0"/>
              <a:t>(свободные мощности, «узкие места»);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 smtClean="0"/>
              <a:t>диспетчеризация </a:t>
            </a:r>
            <a:r>
              <a:rPr lang="ru-RU" dirty="0"/>
              <a:t>производства;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автоматизированное оформление документации (наряды, сменно-суточные задания, пооперационные карты и др.);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контроль материальных потоков.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313" y="2060575"/>
            <a:ext cx="82804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dirty="0" smtClean="0"/>
              <a:t>Zenith SPPS </a:t>
            </a:r>
            <a:r>
              <a:rPr lang="ru-RU" dirty="0" smtClean="0"/>
              <a:t>составляет </a:t>
            </a:r>
            <a:r>
              <a:rPr lang="ru-RU" dirty="0">
                <a:solidFill>
                  <a:srgbClr val="C00000"/>
                </a:solidFill>
              </a:rPr>
              <a:t>ядро системы управления современными производственными мощностями</a:t>
            </a:r>
            <a:r>
              <a:rPr lang="ru-RU" dirty="0"/>
              <a:t>, интегрируя в единое целое:</a:t>
            </a:r>
          </a:p>
          <a:p>
            <a:pPr algn="just">
              <a:defRPr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автоматизированную технологическую подготовку производства</a:t>
            </a:r>
            <a:br>
              <a:rPr lang="ru-RU" dirty="0"/>
            </a:br>
            <a:r>
              <a:rPr lang="ru-RU" dirty="0"/>
              <a:t>(на уровне цеховых технологических бюро</a:t>
            </a:r>
            <a:r>
              <a:rPr lang="ru-RU" dirty="0" smtClean="0"/>
              <a:t>);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оперативное календарное планирование</a:t>
            </a:r>
            <a:br>
              <a:rPr lang="ru-RU" dirty="0"/>
            </a:br>
            <a:r>
              <a:rPr lang="ru-RU" dirty="0"/>
              <a:t>(расчёт, коррекцию и поддержку производственных расписаний</a:t>
            </a:r>
            <a:r>
              <a:rPr lang="ru-RU" dirty="0" smtClean="0"/>
              <a:t>);</a:t>
            </a:r>
            <a:endParaRPr lang="ru-RU" dirty="0"/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диспетчерский контроль за состоянием обрабатываемых единиц.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313" y="2060575"/>
            <a:ext cx="37436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/>
              <a:t>Место </a:t>
            </a:r>
            <a:r>
              <a:rPr lang="ru-RU" dirty="0">
                <a:solidFill>
                  <a:srgbClr val="C00000"/>
                </a:solidFill>
              </a:rPr>
              <a:t>Zenith SPPS </a:t>
            </a:r>
            <a:r>
              <a:rPr lang="ru-RU" dirty="0"/>
              <a:t>в структуре автоматизированной системы управления производственным подразделением.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124744"/>
            <a:ext cx="4761371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4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8313" y="2060575"/>
            <a:ext cx="8280400" cy="3694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rgbClr val="C00000"/>
                </a:solidFill>
              </a:rPr>
              <a:t>Система обеспечивает:</a:t>
            </a:r>
          </a:p>
          <a:p>
            <a:pPr>
              <a:defRPr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оптимизацию загрузки рабочих мест и использование имеющейся рабочей силы;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максимальную фондоотдачу технологического оборудования;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сокращение объёмов незавершенного производства;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снижение материальных и трудовых затрат;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оформление технологической документации, нарядов, сменно-суточных заданий и оперативных пооперационных карт;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оперативный анализ коэффициентов загрузки оборудования (общая загрузка, обработка, наладка, ремонт, другие виды простоев);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формирование планово-учётных графиков выполнения заказов;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создание отчётных документов.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313" y="2060575"/>
            <a:ext cx="8280400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/>
              <a:t>Система предназначена для начальников цехов, мастеров участков, цеховых технологических и планово-диспетчерских бюро.</a:t>
            </a:r>
          </a:p>
          <a:p>
            <a:pPr algn="just">
              <a:defRPr/>
            </a:pPr>
            <a:endParaRPr lang="ru-RU" dirty="0"/>
          </a:p>
          <a:p>
            <a:pPr>
              <a:defRPr/>
            </a:pPr>
            <a:r>
              <a:rPr lang="ru-RU" dirty="0"/>
              <a:t>Внедрение системы:</a:t>
            </a:r>
          </a:p>
          <a:p>
            <a:pPr>
              <a:defRPr/>
            </a:pPr>
            <a:endParaRPr lang="ru-RU" dirty="0"/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повлечёт существенное </a:t>
            </a:r>
            <a:r>
              <a:rPr lang="ru-RU" dirty="0">
                <a:solidFill>
                  <a:srgbClr val="C00000"/>
                </a:solidFill>
              </a:rPr>
              <a:t>повышение фондоотдачи основного технологического оборудования </a:t>
            </a:r>
            <a:r>
              <a:rPr lang="ru-RU" dirty="0"/>
              <a:t>в производственном подразделении,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обеспечит </a:t>
            </a:r>
            <a:r>
              <a:rPr lang="ru-RU" dirty="0">
                <a:solidFill>
                  <a:srgbClr val="C00000"/>
                </a:solidFill>
              </a:rPr>
              <a:t>прозрачность технологических процессов</a:t>
            </a:r>
            <a:r>
              <a:rPr lang="ru-RU" dirty="0"/>
              <a:t>, реализуемых в производственных подразделениях, их идентификацию, прослеживаемость и управляемость.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468313" y="2060575"/>
            <a:ext cx="828040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ru-RU" dirty="0" smtClean="0">
                <a:solidFill>
                  <a:srgbClr val="C00000"/>
                </a:solidFill>
              </a:rPr>
              <a:t>Основные технические решения:</a:t>
            </a:r>
            <a:endParaRPr lang="ru-RU" dirty="0">
              <a:solidFill>
                <a:srgbClr val="C00000"/>
              </a:solidFill>
            </a:endParaRPr>
          </a:p>
          <a:p>
            <a:pPr algn="just" eaLnBrk="1" hangingPunct="1"/>
            <a:endParaRPr lang="ru-RU" dirty="0" smtClean="0"/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dirty="0" smtClean="0"/>
              <a:t>Основное рабочее место Zenith SPPS: центр планирования и диспетчеризации;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dirty="0" smtClean="0"/>
              <a:t>Рабочее место технолога Zenith TECH;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dirty="0" smtClean="0"/>
              <a:t>Терминал удалённого доступа (рабочее место мастера) Zenith RC;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dirty="0" smtClean="0"/>
              <a:t>Генератор отчётов </a:t>
            </a:r>
            <a:r>
              <a:rPr lang="en-US" dirty="0" smtClean="0"/>
              <a:t>Zenith </a:t>
            </a:r>
            <a:r>
              <a:rPr lang="en-US" dirty="0" err="1" smtClean="0"/>
              <a:t>Repor</a:t>
            </a:r>
            <a:endParaRPr lang="ru-RU" dirty="0" smtClean="0"/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ru-RU" dirty="0" smtClean="0"/>
              <a:t>Сервис </a:t>
            </a:r>
            <a:r>
              <a:rPr lang="ru-RU" dirty="0" err="1" smtClean="0"/>
              <a:t>Zenith</a:t>
            </a:r>
            <a:r>
              <a:rPr lang="ru-RU" dirty="0" smtClean="0"/>
              <a:t> </a:t>
            </a:r>
            <a:r>
              <a:rPr lang="ru-RU" dirty="0" err="1" smtClean="0"/>
              <a:t>Online</a:t>
            </a:r>
            <a:r>
              <a:rPr lang="en-US" dirty="0" smtClean="0"/>
              <a:t>.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endParaRPr lang="en-US" dirty="0"/>
          </a:p>
          <a:p>
            <a:pPr algn="just" eaLnBrk="1" hangingPunct="1"/>
            <a:r>
              <a:rPr lang="ru-RU" dirty="0" smtClean="0"/>
              <a:t>Кроме того система может использовать надстройки и интегрироваться с информационными системами других разработчиков.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483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4" name="Группа 7173"/>
          <p:cNvGrpSpPr/>
          <p:nvPr/>
        </p:nvGrpSpPr>
        <p:grpSpPr>
          <a:xfrm>
            <a:off x="1083517" y="2060848"/>
            <a:ext cx="6976966" cy="3731783"/>
            <a:chOff x="469900" y="803275"/>
            <a:chExt cx="9829800" cy="5562600"/>
          </a:xfrm>
        </p:grpSpPr>
        <p:sp>
          <p:nvSpPr>
            <p:cNvPr id="2" name="Rectangle 33"/>
            <p:cNvSpPr>
              <a:spLocks noChangeArrowheads="1"/>
            </p:cNvSpPr>
            <p:nvPr/>
          </p:nvSpPr>
          <p:spPr bwMode="auto">
            <a:xfrm>
              <a:off x="6794500" y="5299075"/>
              <a:ext cx="1676400" cy="106680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" name="Rectangle 32"/>
            <p:cNvSpPr>
              <a:spLocks noChangeArrowheads="1"/>
            </p:cNvSpPr>
            <p:nvPr/>
          </p:nvSpPr>
          <p:spPr bwMode="auto">
            <a:xfrm>
              <a:off x="4279900" y="5299075"/>
              <a:ext cx="1676400" cy="106680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Rectangle 31"/>
            <p:cNvSpPr>
              <a:spLocks noChangeArrowheads="1"/>
            </p:cNvSpPr>
            <p:nvPr/>
          </p:nvSpPr>
          <p:spPr bwMode="auto">
            <a:xfrm>
              <a:off x="7937500" y="803275"/>
              <a:ext cx="2362200" cy="1295400"/>
            </a:xfrm>
            <a:prstGeom prst="rect">
              <a:avLst/>
            </a:prstGeom>
            <a:solidFill>
              <a:srgbClr val="FF9999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050"/>
            </a:p>
          </p:txBody>
        </p:sp>
        <p:sp>
          <p:nvSpPr>
            <p:cNvPr id="5" name="Rectangle 30"/>
            <p:cNvSpPr>
              <a:spLocks noChangeArrowheads="1"/>
            </p:cNvSpPr>
            <p:nvPr/>
          </p:nvSpPr>
          <p:spPr bwMode="auto">
            <a:xfrm>
              <a:off x="469900" y="803275"/>
              <a:ext cx="1981200" cy="34290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Rectangle 29"/>
            <p:cNvSpPr>
              <a:spLocks noChangeArrowheads="1"/>
            </p:cNvSpPr>
            <p:nvPr/>
          </p:nvSpPr>
          <p:spPr bwMode="auto">
            <a:xfrm>
              <a:off x="2832100" y="803275"/>
              <a:ext cx="4724400" cy="3429000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Text Box 28"/>
            <p:cNvSpPr txBox="1">
              <a:spLocks noChangeArrowheads="1"/>
            </p:cNvSpPr>
            <p:nvPr/>
          </p:nvSpPr>
          <p:spPr bwMode="auto">
            <a:xfrm>
              <a:off x="8089900" y="955675"/>
              <a:ext cx="2057400" cy="99060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Модуль планирования и диспетчирования</a:t>
              </a: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27"/>
            <p:cNvSpPr txBox="1">
              <a:spLocks noChangeArrowheads="1"/>
            </p:cNvSpPr>
            <p:nvPr/>
          </p:nvSpPr>
          <p:spPr bwMode="auto">
            <a:xfrm>
              <a:off x="2984500" y="955675"/>
              <a:ext cx="4419600" cy="3124200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1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База данных предприятия</a:t>
              </a:r>
              <a:endPara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26"/>
            <p:cNvSpPr>
              <a:spLocks noChangeArrowheads="1"/>
            </p:cNvSpPr>
            <p:nvPr/>
          </p:nvSpPr>
          <p:spPr bwMode="auto">
            <a:xfrm>
              <a:off x="2298700" y="5299075"/>
              <a:ext cx="1676400" cy="106680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2451100" y="5451475"/>
              <a:ext cx="1371600" cy="7620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Модуль удалённого доступа</a:t>
              </a: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Line 24"/>
            <p:cNvSpPr>
              <a:spLocks noChangeShapeType="1"/>
            </p:cNvSpPr>
            <p:nvPr/>
          </p:nvSpPr>
          <p:spPr bwMode="auto">
            <a:xfrm flipV="1">
              <a:off x="5194300" y="4537075"/>
              <a:ext cx="0" cy="381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>
              <a:off x="3136900" y="4918075"/>
              <a:ext cx="44958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22"/>
            <p:cNvSpPr>
              <a:spLocks noChangeShapeType="1"/>
            </p:cNvSpPr>
            <p:nvPr/>
          </p:nvSpPr>
          <p:spPr bwMode="auto">
            <a:xfrm>
              <a:off x="3136900" y="4918075"/>
              <a:ext cx="0" cy="533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21"/>
            <p:cNvSpPr>
              <a:spLocks noChangeShapeType="1"/>
            </p:cNvSpPr>
            <p:nvPr/>
          </p:nvSpPr>
          <p:spPr bwMode="auto">
            <a:xfrm>
              <a:off x="5118100" y="4918075"/>
              <a:ext cx="0" cy="533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>
              <a:off x="7632700" y="4918075"/>
              <a:ext cx="0" cy="533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19"/>
            <p:cNvSpPr>
              <a:spLocks noChangeShapeType="1"/>
            </p:cNvSpPr>
            <p:nvPr/>
          </p:nvSpPr>
          <p:spPr bwMode="auto">
            <a:xfrm flipV="1">
              <a:off x="7708900" y="1793875"/>
              <a:ext cx="0" cy="1524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622300" y="955675"/>
              <a:ext cx="1676400" cy="3124200"/>
            </a:xfrm>
            <a:prstGeom prst="rect">
              <a:avLst/>
            </a:prstGeom>
            <a:solidFill>
              <a:srgbClr val="CC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Система</a:t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</a:b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технологической</a:t>
              </a:r>
              <a:r>
                <a:rPr kumimoji="0" lang="ru-RU" sz="1200" b="1" i="0" u="none" strike="noStrike" cap="none" normalizeH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подготовки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3136900" y="1336675"/>
              <a:ext cx="4114800" cy="609600"/>
            </a:xfrm>
            <a:prstGeom prst="rect">
              <a:avLst/>
            </a:prstGeom>
            <a:solidFill>
              <a:srgbClr val="0066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Таблицы системы оперативного планирования и диспетчерского контроля</a:t>
              </a: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7708900" y="1793875"/>
              <a:ext cx="381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7251700" y="1489075"/>
              <a:ext cx="838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 flipV="1">
              <a:off x="2298700" y="2403475"/>
              <a:ext cx="838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5975350" y="5603875"/>
              <a:ext cx="762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.  .  .</a:t>
              </a:r>
              <a:endPara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4432300" y="5451475"/>
              <a:ext cx="1371600" cy="7620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Модуль удалённого доступа</a:t>
              </a: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6946900" y="5451475"/>
              <a:ext cx="1371600" cy="762000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Модуль удалённого доступа</a:t>
              </a: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7251700" y="3317875"/>
              <a:ext cx="457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 flipH="1">
              <a:off x="9080500" y="1946275"/>
              <a:ext cx="0" cy="2590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Text Box 8"/>
            <p:cNvSpPr txBox="1">
              <a:spLocks noChangeArrowheads="1"/>
            </p:cNvSpPr>
            <p:nvPr/>
          </p:nvSpPr>
          <p:spPr bwMode="auto">
            <a:xfrm>
              <a:off x="3136900" y="2098675"/>
              <a:ext cx="4114800" cy="685800"/>
            </a:xfrm>
            <a:prstGeom prst="rect">
              <a:avLst/>
            </a:prstGeom>
            <a:solidFill>
              <a:srgbClr val="0066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Общие таблицы для системы планирования и других систем</a:t>
              </a: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7"/>
            <p:cNvSpPr txBox="1">
              <a:spLocks noChangeArrowheads="1"/>
            </p:cNvSpPr>
            <p:nvPr/>
          </p:nvSpPr>
          <p:spPr bwMode="auto">
            <a:xfrm>
              <a:off x="3136900" y="3622675"/>
              <a:ext cx="4114800" cy="304800"/>
            </a:xfrm>
            <a:prstGeom prst="rect">
              <a:avLst/>
            </a:prstGeom>
            <a:solidFill>
              <a:srgbClr val="0066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Иные таблицы</a:t>
              </a:r>
              <a:endPara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 Box 6"/>
            <p:cNvSpPr txBox="1">
              <a:spLocks noChangeArrowheads="1"/>
            </p:cNvSpPr>
            <p:nvPr/>
          </p:nvSpPr>
          <p:spPr bwMode="auto">
            <a:xfrm>
              <a:off x="3136900" y="3165475"/>
              <a:ext cx="4114800" cy="304800"/>
            </a:xfrm>
            <a:prstGeom prst="rect">
              <a:avLst/>
            </a:prstGeom>
            <a:solidFill>
              <a:srgbClr val="0066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Виды, запросы, хранимые процедуры</a:t>
              </a:r>
              <a:endParaRPr kumimoji="0" lang="ru-RU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Line 5"/>
            <p:cNvSpPr>
              <a:spLocks noChangeShapeType="1"/>
            </p:cNvSpPr>
            <p:nvPr/>
          </p:nvSpPr>
          <p:spPr bwMode="auto">
            <a:xfrm flipV="1">
              <a:off x="2298700" y="3775075"/>
              <a:ext cx="838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4"/>
            <p:cNvSpPr>
              <a:spLocks noChangeShapeType="1"/>
            </p:cNvSpPr>
            <p:nvPr/>
          </p:nvSpPr>
          <p:spPr bwMode="auto">
            <a:xfrm flipV="1">
              <a:off x="2298700" y="1641475"/>
              <a:ext cx="838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68" name="Line 3"/>
            <p:cNvSpPr>
              <a:spLocks noChangeShapeType="1"/>
            </p:cNvSpPr>
            <p:nvPr/>
          </p:nvSpPr>
          <p:spPr bwMode="auto">
            <a:xfrm>
              <a:off x="5194300" y="2784475"/>
              <a:ext cx="0" cy="3810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69" name="Line 2"/>
            <p:cNvSpPr>
              <a:spLocks noChangeShapeType="1"/>
            </p:cNvSpPr>
            <p:nvPr/>
          </p:nvSpPr>
          <p:spPr bwMode="auto">
            <a:xfrm flipV="1">
              <a:off x="2298700" y="3317875"/>
              <a:ext cx="838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71" name="Line 1"/>
            <p:cNvSpPr>
              <a:spLocks noChangeShapeType="1"/>
            </p:cNvSpPr>
            <p:nvPr/>
          </p:nvSpPr>
          <p:spPr bwMode="auto">
            <a:xfrm flipH="1">
              <a:off x="5194300" y="4537075"/>
              <a:ext cx="3886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17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3" name="Rectangle 4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97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</TotalTime>
  <Words>1216</Words>
  <Application>Microsoft Office PowerPoint</Application>
  <PresentationFormat>Экран (4:3)</PresentationFormat>
  <Paragraphs>154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Специальное оформление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 Windows</cp:lastModifiedBy>
  <cp:revision>91</cp:revision>
  <dcterms:created xsi:type="dcterms:W3CDTF">2007-06-05T01:42:06Z</dcterms:created>
  <dcterms:modified xsi:type="dcterms:W3CDTF">2017-05-21T12:06:02Z</dcterms:modified>
</cp:coreProperties>
</file>