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51" r:id="rId2"/>
    <p:sldMasterId id="2147483675" r:id="rId3"/>
  </p:sldMasterIdLst>
  <p:handoutMasterIdLst>
    <p:handoutMasterId r:id="rId85"/>
  </p:handoutMasterIdLst>
  <p:sldIdLst>
    <p:sldId id="364" r:id="rId4"/>
    <p:sldId id="256" r:id="rId5"/>
    <p:sldId id="286" r:id="rId6"/>
    <p:sldId id="360" r:id="rId7"/>
    <p:sldId id="307" r:id="rId8"/>
    <p:sldId id="258" r:id="rId9"/>
    <p:sldId id="287" r:id="rId10"/>
    <p:sldId id="308" r:id="rId11"/>
    <p:sldId id="288" r:id="rId12"/>
    <p:sldId id="289" r:id="rId13"/>
    <p:sldId id="290" r:id="rId14"/>
    <p:sldId id="291" r:id="rId15"/>
    <p:sldId id="292" r:id="rId16"/>
    <p:sldId id="293" r:id="rId17"/>
    <p:sldId id="294" r:id="rId18"/>
    <p:sldId id="319" r:id="rId19"/>
    <p:sldId id="309" r:id="rId20"/>
    <p:sldId id="295" r:id="rId21"/>
    <p:sldId id="296" r:id="rId22"/>
    <p:sldId id="297" r:id="rId23"/>
    <p:sldId id="298" r:id="rId24"/>
    <p:sldId id="310" r:id="rId25"/>
    <p:sldId id="299" r:id="rId26"/>
    <p:sldId id="300" r:id="rId27"/>
    <p:sldId id="301" r:id="rId28"/>
    <p:sldId id="302" r:id="rId29"/>
    <p:sldId id="303" r:id="rId30"/>
    <p:sldId id="305" r:id="rId31"/>
    <p:sldId id="306" r:id="rId32"/>
    <p:sldId id="311" r:id="rId33"/>
    <p:sldId id="320" r:id="rId34"/>
    <p:sldId id="312" r:id="rId35"/>
    <p:sldId id="321" r:id="rId36"/>
    <p:sldId id="313" r:id="rId37"/>
    <p:sldId id="314" r:id="rId38"/>
    <p:sldId id="315" r:id="rId39"/>
    <p:sldId id="316" r:id="rId40"/>
    <p:sldId id="317" r:id="rId41"/>
    <p:sldId id="318" r:id="rId42"/>
    <p:sldId id="323" r:id="rId43"/>
    <p:sldId id="324" r:id="rId44"/>
    <p:sldId id="325" r:id="rId45"/>
    <p:sldId id="326" r:id="rId46"/>
    <p:sldId id="327" r:id="rId47"/>
    <p:sldId id="328" r:id="rId48"/>
    <p:sldId id="329" r:id="rId49"/>
    <p:sldId id="330" r:id="rId50"/>
    <p:sldId id="331" r:id="rId51"/>
    <p:sldId id="332" r:id="rId52"/>
    <p:sldId id="333" r:id="rId53"/>
    <p:sldId id="334" r:id="rId54"/>
    <p:sldId id="335" r:id="rId55"/>
    <p:sldId id="336" r:id="rId56"/>
    <p:sldId id="337" r:id="rId57"/>
    <p:sldId id="339" r:id="rId58"/>
    <p:sldId id="338" r:id="rId59"/>
    <p:sldId id="340" r:id="rId60"/>
    <p:sldId id="365" r:id="rId61"/>
    <p:sldId id="366" r:id="rId62"/>
    <p:sldId id="367" r:id="rId63"/>
    <p:sldId id="368" r:id="rId64"/>
    <p:sldId id="369" r:id="rId65"/>
    <p:sldId id="341" r:id="rId66"/>
    <p:sldId id="342" r:id="rId67"/>
    <p:sldId id="343" r:id="rId68"/>
    <p:sldId id="344" r:id="rId69"/>
    <p:sldId id="345" r:id="rId70"/>
    <p:sldId id="346" r:id="rId71"/>
    <p:sldId id="347" r:id="rId72"/>
    <p:sldId id="348" r:id="rId73"/>
    <p:sldId id="349" r:id="rId74"/>
    <p:sldId id="350" r:id="rId75"/>
    <p:sldId id="351" r:id="rId76"/>
    <p:sldId id="359" r:id="rId77"/>
    <p:sldId id="352" r:id="rId78"/>
    <p:sldId id="353" r:id="rId79"/>
    <p:sldId id="354" r:id="rId80"/>
    <p:sldId id="355" r:id="rId81"/>
    <p:sldId id="356" r:id="rId82"/>
    <p:sldId id="358" r:id="rId83"/>
    <p:sldId id="357" r:id="rId84"/>
  </p:sldIdLst>
  <p:sldSz cx="9144000" cy="6858000" type="screen4x3"/>
  <p:notesSz cx="7102475" cy="102346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26BE8440-2DBF-4148-9CE3-2FDEFB33B28F}">
          <p14:sldIdLst>
            <p14:sldId id="364"/>
            <p14:sldId id="256"/>
            <p14:sldId id="286"/>
            <p14:sldId id="360"/>
            <p14:sldId id="307"/>
            <p14:sldId id="258"/>
            <p14:sldId id="287"/>
            <p14:sldId id="308"/>
            <p14:sldId id="288"/>
            <p14:sldId id="289"/>
            <p14:sldId id="290"/>
            <p14:sldId id="291"/>
            <p14:sldId id="292"/>
            <p14:sldId id="293"/>
            <p14:sldId id="294"/>
            <p14:sldId id="319"/>
            <p14:sldId id="309"/>
            <p14:sldId id="295"/>
            <p14:sldId id="296"/>
            <p14:sldId id="297"/>
            <p14:sldId id="298"/>
            <p14:sldId id="310"/>
            <p14:sldId id="299"/>
            <p14:sldId id="300"/>
            <p14:sldId id="301"/>
            <p14:sldId id="302"/>
            <p14:sldId id="303"/>
            <p14:sldId id="305"/>
            <p14:sldId id="306"/>
            <p14:sldId id="311"/>
            <p14:sldId id="320"/>
            <p14:sldId id="312"/>
            <p14:sldId id="321"/>
            <p14:sldId id="313"/>
            <p14:sldId id="314"/>
            <p14:sldId id="315"/>
            <p14:sldId id="316"/>
            <p14:sldId id="317"/>
            <p14:sldId id="318"/>
            <p14:sldId id="323"/>
            <p14:sldId id="324"/>
            <p14:sldId id="325"/>
            <p14:sldId id="326"/>
            <p14:sldId id="327"/>
            <p14:sldId id="328"/>
            <p14:sldId id="329"/>
            <p14:sldId id="330"/>
            <p14:sldId id="331"/>
            <p14:sldId id="332"/>
            <p14:sldId id="333"/>
            <p14:sldId id="334"/>
            <p14:sldId id="335"/>
            <p14:sldId id="336"/>
            <p14:sldId id="337"/>
            <p14:sldId id="339"/>
            <p14:sldId id="338"/>
            <p14:sldId id="340"/>
            <p14:sldId id="365"/>
            <p14:sldId id="366"/>
            <p14:sldId id="367"/>
            <p14:sldId id="368"/>
            <p14:sldId id="369"/>
            <p14:sldId id="341"/>
            <p14:sldId id="342"/>
            <p14:sldId id="343"/>
            <p14:sldId id="344"/>
            <p14:sldId id="345"/>
            <p14:sldId id="346"/>
            <p14:sldId id="347"/>
            <p14:sldId id="348"/>
            <p14:sldId id="349"/>
            <p14:sldId id="350"/>
            <p14:sldId id="351"/>
            <p14:sldId id="359"/>
            <p14:sldId id="352"/>
            <p14:sldId id="353"/>
            <p14:sldId id="354"/>
            <p14:sldId id="355"/>
            <p14:sldId id="356"/>
            <p14:sldId id="358"/>
            <p14:sldId id="35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12" autoAdjust="0"/>
    <p:restoredTop sz="94660"/>
  </p:normalViewPr>
  <p:slideViewPr>
    <p:cSldViewPr>
      <p:cViewPr varScale="1">
        <p:scale>
          <a:sx n="69" d="100"/>
          <a:sy n="69" d="100"/>
        </p:scale>
        <p:origin x="-1698" y="-90"/>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3870" y="-120"/>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endParaRPr lang="ru-RU"/>
          </a:p>
        </p:txBody>
      </p:sp>
      <p:sp>
        <p:nvSpPr>
          <p:cNvPr id="3" name="Дата 2"/>
          <p:cNvSpPr>
            <a:spLocks noGrp="1"/>
          </p:cNvSpPr>
          <p:nvPr>
            <p:ph type="dt" sz="quarter" idx="1"/>
          </p:nvPr>
        </p:nvSpPr>
        <p:spPr>
          <a:xfrm>
            <a:off x="4023092" y="0"/>
            <a:ext cx="3077739" cy="511731"/>
          </a:xfrm>
          <a:prstGeom prst="rect">
            <a:avLst/>
          </a:prstGeom>
        </p:spPr>
        <p:txBody>
          <a:bodyPr vert="horz" lIns="99066" tIns="49533" rIns="99066" bIns="49533" rtlCol="0"/>
          <a:lstStyle>
            <a:lvl1pPr algn="r">
              <a:defRPr sz="1300"/>
            </a:lvl1pPr>
          </a:lstStyle>
          <a:p>
            <a:fld id="{F58B9C8E-8896-466B-B4AD-39CAA4508B8F}" type="datetimeFigureOut">
              <a:rPr lang="ru-RU" smtClean="0"/>
              <a:t>22.05.2017</a:t>
            </a:fld>
            <a:endParaRPr lang="ru-RU"/>
          </a:p>
        </p:txBody>
      </p:sp>
      <p:sp>
        <p:nvSpPr>
          <p:cNvPr id="4" name="Нижний колонтитул 3"/>
          <p:cNvSpPr>
            <a:spLocks noGrp="1"/>
          </p:cNvSpPr>
          <p:nvPr>
            <p:ph type="ftr" sz="quarter" idx="2"/>
          </p:nvPr>
        </p:nvSpPr>
        <p:spPr>
          <a:xfrm>
            <a:off x="0" y="9721106"/>
            <a:ext cx="3077739" cy="511731"/>
          </a:xfrm>
          <a:prstGeom prst="rect">
            <a:avLst/>
          </a:prstGeom>
        </p:spPr>
        <p:txBody>
          <a:bodyPr vert="horz" lIns="99066" tIns="49533" rIns="99066" bIns="49533" rtlCol="0" anchor="b"/>
          <a:lstStyle>
            <a:lvl1pPr algn="l">
              <a:defRPr sz="1300"/>
            </a:lvl1pPr>
          </a:lstStyle>
          <a:p>
            <a:endParaRPr lang="ru-RU"/>
          </a:p>
        </p:txBody>
      </p:sp>
      <p:sp>
        <p:nvSpPr>
          <p:cNvPr id="5" name="Номер слайда 4"/>
          <p:cNvSpPr>
            <a:spLocks noGrp="1"/>
          </p:cNvSpPr>
          <p:nvPr>
            <p:ph type="sldNum" sz="quarter" idx="3"/>
          </p:nvPr>
        </p:nvSpPr>
        <p:spPr>
          <a:xfrm>
            <a:off x="4023092" y="9721106"/>
            <a:ext cx="3077739" cy="511731"/>
          </a:xfrm>
          <a:prstGeom prst="rect">
            <a:avLst/>
          </a:prstGeom>
        </p:spPr>
        <p:txBody>
          <a:bodyPr vert="horz" lIns="99066" tIns="49533" rIns="99066" bIns="49533" rtlCol="0" anchor="b"/>
          <a:lstStyle>
            <a:lvl1pPr algn="r">
              <a:defRPr sz="1300"/>
            </a:lvl1pPr>
          </a:lstStyle>
          <a:p>
            <a:fld id="{D5786A08-B89C-4048-AF6A-360715FEF3BA}" type="slidenum">
              <a:rPr lang="ru-RU" smtClean="0"/>
              <a:t>‹#›</a:t>
            </a:fld>
            <a:endParaRPr lang="ru-RU"/>
          </a:p>
        </p:txBody>
      </p:sp>
    </p:spTree>
    <p:extLst>
      <p:ext uri="{BB962C8B-B14F-4D97-AF65-F5344CB8AC3E}">
        <p14:creationId xmlns:p14="http://schemas.microsoft.com/office/powerpoint/2010/main" val="253194925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Tree>
    <p:extLst>
      <p:ext uri="{BB962C8B-B14F-4D97-AF65-F5344CB8AC3E}">
        <p14:creationId xmlns:p14="http://schemas.microsoft.com/office/powerpoint/2010/main" val="3410767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84774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830338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Tree>
    <p:extLst>
      <p:ext uri="{BB962C8B-B14F-4D97-AF65-F5344CB8AC3E}">
        <p14:creationId xmlns:p14="http://schemas.microsoft.com/office/powerpoint/2010/main" val="2676512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733046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1606505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405281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067268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Tree>
    <p:extLst>
      <p:ext uri="{BB962C8B-B14F-4D97-AF65-F5344CB8AC3E}">
        <p14:creationId xmlns:p14="http://schemas.microsoft.com/office/powerpoint/2010/main" val="2880826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789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3196231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260931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197680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15120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6883248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1017414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Объект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3248583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2892200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22290135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8" name="Нижний колонтитул 7"/>
          <p:cNvSpPr>
            <a:spLocks noGrp="1"/>
          </p:cNvSpPr>
          <p:nvPr>
            <p:ph type="ftr" sz="quarter" idx="11"/>
          </p:nvPr>
        </p:nvSpPr>
        <p:spPr>
          <a:xfrm>
            <a:off x="3124200" y="6356350"/>
            <a:ext cx="2895600" cy="365125"/>
          </a:xfrm>
          <a:prstGeom prst="rect">
            <a:avLst/>
          </a:prstGeom>
        </p:spPr>
        <p:txBody>
          <a:bodyPr/>
          <a:lstStyle/>
          <a:p>
            <a:endParaRPr lang="ru-RU"/>
          </a:p>
        </p:txBody>
      </p:sp>
      <p:sp>
        <p:nvSpPr>
          <p:cNvPr id="9" name="Номер слайда 8"/>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1590928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Дата 2"/>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ru-RU"/>
          </a:p>
        </p:txBody>
      </p:sp>
      <p:sp>
        <p:nvSpPr>
          <p:cNvPr id="5" name="Номер слайда 4"/>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13221796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408511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2157420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18609552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186165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2889433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1CCC07E8-7CBC-487E-A897-20EB2582A3E1}" type="datetimeFigureOut">
              <a:rPr lang="ru-RU" smtClean="0"/>
              <a:t>22.05.2017</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p>
            <a:fld id="{D3EB3DAB-418E-401D-BDC6-9216C243AFD8}" type="slidenum">
              <a:rPr lang="ru-RU" smtClean="0"/>
              <a:t>‹#›</a:t>
            </a:fld>
            <a:endParaRPr lang="ru-RU"/>
          </a:p>
        </p:txBody>
      </p:sp>
    </p:spTree>
    <p:extLst>
      <p:ext uri="{BB962C8B-B14F-4D97-AF65-F5344CB8AC3E}">
        <p14:creationId xmlns:p14="http://schemas.microsoft.com/office/powerpoint/2010/main" val="1295267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533881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79924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Tree>
    <p:extLst>
      <p:ext uri="{BB962C8B-B14F-4D97-AF65-F5344CB8AC3E}">
        <p14:creationId xmlns:p14="http://schemas.microsoft.com/office/powerpoint/2010/main" val="104580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9270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212963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25744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87860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28194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771775" y="0"/>
            <a:ext cx="15335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284663" y="0"/>
            <a:ext cx="15335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1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795963" y="0"/>
            <a:ext cx="15335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6"/>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10475" y="0"/>
            <a:ext cx="15335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16688" y="0"/>
            <a:ext cx="15335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8"/>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457950" y="5894388"/>
            <a:ext cx="26860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9"/>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643438" y="6465888"/>
            <a:ext cx="18764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0"/>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6465888"/>
            <a:ext cx="18764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21"/>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692275" y="6465888"/>
            <a:ext cx="18764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22"/>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059113" y="6465888"/>
            <a:ext cx="18764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2350795"/>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901515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3" Type="http://schemas.openxmlformats.org/officeDocument/2006/relationships/hyperlink" Target="http://www.zspps.ru/index-php/mes-zenith-spps-help.html" TargetMode="External"/><Relationship Id="rId2" Type="http://schemas.openxmlformats.org/officeDocument/2006/relationships/hyperlink" Target="http://www.zspps.ru/index-php/documenty-mes-zenith.html" TargetMode="External"/><Relationship Id="rId1" Type="http://schemas.openxmlformats.org/officeDocument/2006/relationships/slideLayout" Target="../slideLayouts/slideLayout18.xml"/><Relationship Id="rId5" Type="http://schemas.openxmlformats.org/officeDocument/2006/relationships/hyperlink" Target="http://www.zspps.ru/index-php/economika-mes-zenith.html" TargetMode="External"/><Relationship Id="rId4" Type="http://schemas.openxmlformats.org/officeDocument/2006/relationships/hyperlink" Target="http://www.zspps.ru/index-php/mes-tesaurus.html"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mailto:vysochin@mail.ru" TargetMode="External"/><Relationship Id="rId2" Type="http://schemas.openxmlformats.org/officeDocument/2006/relationships/hyperlink" Target="http://www.zspps.ru/"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557213" y="2028617"/>
            <a:ext cx="8029575"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sz="3600" i="1" dirty="0">
                <a:solidFill>
                  <a:srgbClr val="FFC000"/>
                </a:solidFill>
              </a:rPr>
              <a:t>Система календарного планирования и диспетчирования</a:t>
            </a:r>
            <a:r>
              <a:rPr lang="ru-RU" sz="3600" b="1" i="1" dirty="0">
                <a:solidFill>
                  <a:srgbClr val="FFC000"/>
                </a:solidFill>
              </a:rPr>
              <a:t/>
            </a:r>
            <a:br>
              <a:rPr lang="ru-RU" sz="3600" b="1" i="1" dirty="0">
                <a:solidFill>
                  <a:srgbClr val="FFC000"/>
                </a:solidFill>
              </a:rPr>
            </a:br>
            <a:r>
              <a:rPr lang="ru-RU" sz="4000" b="1" i="1" dirty="0">
                <a:solidFill>
                  <a:srgbClr val="FFC000"/>
                </a:solidFill>
              </a:rPr>
              <a:t>Zenith </a:t>
            </a:r>
            <a:r>
              <a:rPr lang="ru-RU" sz="4000" b="1" i="1" dirty="0" smtClean="0">
                <a:solidFill>
                  <a:srgbClr val="FFC000"/>
                </a:solidFill>
              </a:rPr>
              <a:t>SPPS</a:t>
            </a:r>
          </a:p>
          <a:p>
            <a:pPr algn="ctr" eaLnBrk="1" hangingPunct="1"/>
            <a:endParaRPr lang="ru-RU" sz="3200" i="1" dirty="0" smtClean="0">
              <a:solidFill>
                <a:srgbClr val="FFC000"/>
              </a:solidFill>
            </a:endParaRPr>
          </a:p>
          <a:p>
            <a:pPr algn="ctr" eaLnBrk="1" hangingPunct="1"/>
            <a:r>
              <a:rPr lang="ru-RU" sz="3200" i="1" dirty="0" smtClean="0">
                <a:solidFill>
                  <a:schemeClr val="bg1">
                    <a:lumMod val="85000"/>
                  </a:schemeClr>
                </a:solidFill>
              </a:rPr>
              <a:t>Возможности и пользовательский интерфейс</a:t>
            </a:r>
            <a:endParaRPr lang="ru-RU" sz="3200" i="1" dirty="0">
              <a:solidFill>
                <a:schemeClr val="bg1">
                  <a:lumMod val="85000"/>
                </a:schemeClr>
              </a:solidFill>
            </a:endParaRPr>
          </a:p>
        </p:txBody>
      </p:sp>
    </p:spTree>
    <p:extLst>
      <p:ext uri="{BB962C8B-B14F-4D97-AF65-F5344CB8AC3E}">
        <p14:creationId xmlns:p14="http://schemas.microsoft.com/office/powerpoint/2010/main" val="1341980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735816" cy="4185761"/>
          </a:xfrm>
          <a:prstGeom prst="rect">
            <a:avLst/>
          </a:prstGeom>
          <a:noFill/>
        </p:spPr>
        <p:txBody>
          <a:bodyPr wrap="square" rtlCol="0">
            <a:spAutoFit/>
          </a:bodyPr>
          <a:lstStyle/>
          <a:p>
            <a:r>
              <a:rPr lang="ru-RU" sz="1400" b="1" i="1" dirty="0">
                <a:solidFill>
                  <a:srgbClr val="C00000"/>
                </a:solidFill>
              </a:rPr>
              <a:t>График загрузки рабочих мест</a:t>
            </a:r>
          </a:p>
          <a:p>
            <a:pPr lvl="0"/>
            <a:endParaRPr lang="ru-RU" sz="1400" dirty="0" smtClean="0"/>
          </a:p>
          <a:p>
            <a:pPr lvl="0"/>
            <a:r>
              <a:rPr lang="ru-RU" sz="1400" dirty="0" smtClean="0"/>
              <a:t>В </a:t>
            </a:r>
            <a:r>
              <a:rPr lang="ru-RU" sz="1400" dirty="0"/>
              <a:t>верхней части графика находится шкала времени, отображающая периоды работы </a:t>
            </a:r>
            <a:r>
              <a:rPr lang="ru-RU" sz="1400" dirty="0" smtClean="0"/>
              <a:t>подразделения </a:t>
            </a:r>
            <a:r>
              <a:rPr lang="ru-RU" sz="1400" dirty="0"/>
              <a:t>в течение </a:t>
            </a:r>
            <a:r>
              <a:rPr lang="ru-RU" sz="1400" dirty="0" smtClean="0"/>
              <a:t>временного </a:t>
            </a:r>
            <a:r>
              <a:rPr lang="ru-RU" sz="1400" dirty="0"/>
              <a:t>интервала. В левой части </a:t>
            </a:r>
            <a:r>
              <a:rPr lang="ru-RU" sz="1400" dirty="0" smtClean="0"/>
              <a:t>– кнопки </a:t>
            </a:r>
            <a:r>
              <a:rPr lang="ru-RU" sz="1400" dirty="0"/>
              <a:t>с </a:t>
            </a:r>
            <a:r>
              <a:rPr lang="ru-RU" sz="1400" dirty="0" smtClean="0"/>
              <a:t>названиями станков</a:t>
            </a:r>
            <a:r>
              <a:rPr lang="ru-RU" sz="1400" dirty="0"/>
              <a:t>. В центре – разноцветные линии с номерами и названиями изготавливаемых позиций. Каждая линия соответствует одной </a:t>
            </a:r>
            <a:r>
              <a:rPr lang="ru-RU" sz="1400" dirty="0" smtClean="0"/>
              <a:t>операции</a:t>
            </a:r>
            <a:r>
              <a:rPr lang="ru-RU" sz="1400" dirty="0"/>
              <a:t>. Линия со стрелками соответствует ремонту, а штриховка </a:t>
            </a:r>
            <a:r>
              <a:rPr lang="ru-RU" sz="1400" dirty="0" smtClean="0"/>
              <a:t>– простою </a:t>
            </a:r>
            <a:r>
              <a:rPr lang="ru-RU" sz="1400" dirty="0"/>
              <a:t>на рабочем месте.</a:t>
            </a:r>
          </a:p>
        </p:txBody>
      </p:sp>
      <p:pic>
        <p:nvPicPr>
          <p:cNvPr id="5123" name="Picture 3" descr="Gant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421898"/>
            <a:ext cx="5793964" cy="4014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81367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807824" cy="1815882"/>
          </a:xfrm>
          <a:prstGeom prst="rect">
            <a:avLst/>
          </a:prstGeom>
          <a:noFill/>
        </p:spPr>
        <p:txBody>
          <a:bodyPr wrap="square" rtlCol="0">
            <a:spAutoFit/>
          </a:bodyPr>
          <a:lstStyle/>
          <a:p>
            <a:r>
              <a:rPr lang="ru-RU" sz="1400" b="1" i="1" dirty="0">
                <a:solidFill>
                  <a:srgbClr val="C00000"/>
                </a:solidFill>
              </a:rPr>
              <a:t>Параметры технологической операции</a:t>
            </a:r>
          </a:p>
          <a:p>
            <a:pPr lvl="0"/>
            <a:endParaRPr lang="ru-RU" sz="1400" dirty="0" smtClean="0"/>
          </a:p>
          <a:p>
            <a:pPr lvl="0"/>
            <a:r>
              <a:rPr lang="ru-RU" sz="1400" dirty="0" smtClean="0"/>
              <a:t>Щелчок мышью по линии, соответствующей технологической операции, приводит к выделению этой линии.</a:t>
            </a:r>
            <a:endParaRPr lang="ru-RU" sz="1400" dirty="0"/>
          </a:p>
        </p:txBody>
      </p:sp>
      <p:pic>
        <p:nvPicPr>
          <p:cNvPr id="6146" name="Picture 2" descr="ushot-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2492896"/>
            <a:ext cx="5122078" cy="18722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1185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4464008" cy="2677656"/>
          </a:xfrm>
          <a:prstGeom prst="rect">
            <a:avLst/>
          </a:prstGeom>
          <a:noFill/>
        </p:spPr>
        <p:txBody>
          <a:bodyPr wrap="square" rtlCol="0">
            <a:spAutoFit/>
          </a:bodyPr>
          <a:lstStyle/>
          <a:p>
            <a:r>
              <a:rPr lang="ru-RU" sz="1400" b="1" i="1" dirty="0">
                <a:solidFill>
                  <a:srgbClr val="C00000"/>
                </a:solidFill>
              </a:rPr>
              <a:t>Параметры технологической операции</a:t>
            </a:r>
          </a:p>
          <a:p>
            <a:pPr lvl="0"/>
            <a:endParaRPr lang="ru-RU" sz="1400" dirty="0" smtClean="0"/>
          </a:p>
          <a:p>
            <a:pPr lvl="0"/>
            <a:r>
              <a:rPr lang="ru-RU" sz="1400" dirty="0" smtClean="0"/>
              <a:t>Повторный щелчок мышью выводит на экран диалоговое окно «Параметры операции». Используя этот диалог, для данной операции можно изменить время начала операции, её продолжительность, а также рабочее место (станок) – в рамках группы взаимозаменяемых рабочих мест. </a:t>
            </a:r>
            <a:r>
              <a:rPr lang="ru-RU" sz="1400" dirty="0"/>
              <a:t>В окне «Параметры операции» можно указать либо время начала и окончания операции, либо время начала и продолжительность операции.</a:t>
            </a:r>
          </a:p>
        </p:txBody>
      </p:sp>
      <p:pic>
        <p:nvPicPr>
          <p:cNvPr id="7170" name="Picture 2" descr="Oper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84784"/>
            <a:ext cx="3942857"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0476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4464008" cy="2462213"/>
          </a:xfrm>
          <a:prstGeom prst="rect">
            <a:avLst/>
          </a:prstGeom>
          <a:noFill/>
        </p:spPr>
        <p:txBody>
          <a:bodyPr wrap="square" rtlCol="0">
            <a:spAutoFit/>
          </a:bodyPr>
          <a:lstStyle/>
          <a:p>
            <a:r>
              <a:rPr lang="ru-RU" sz="1400" b="1" i="1" dirty="0">
                <a:solidFill>
                  <a:srgbClr val="C00000"/>
                </a:solidFill>
              </a:rPr>
              <a:t>Параметры технологической </a:t>
            </a:r>
            <a:r>
              <a:rPr lang="ru-RU" sz="1400" b="1" i="1" dirty="0" smtClean="0">
                <a:solidFill>
                  <a:srgbClr val="C00000"/>
                </a:solidFill>
              </a:rPr>
              <a:t>операции</a:t>
            </a:r>
          </a:p>
          <a:p>
            <a:endParaRPr lang="ru-RU" sz="1400" b="1" i="1" dirty="0">
              <a:solidFill>
                <a:srgbClr val="C00000"/>
              </a:solidFill>
            </a:endParaRPr>
          </a:p>
          <a:p>
            <a:pPr lvl="0"/>
            <a:r>
              <a:rPr lang="ru-RU" sz="1400" dirty="0" smtClean="0"/>
              <a:t>На </a:t>
            </a:r>
            <a:r>
              <a:rPr lang="ru-RU" sz="1400" dirty="0"/>
              <a:t>закладках «Рабочий наряд», «Бригада» и «</a:t>
            </a:r>
            <a:r>
              <a:rPr lang="ru-RU" sz="1400" dirty="0" smtClean="0"/>
              <a:t>Учёт</a:t>
            </a:r>
            <a:r>
              <a:rPr lang="ru-RU" sz="1400" dirty="0"/>
              <a:t>» присутствуют поля для ввода дополнительной (не отражающейся на графике загрузки рабочих мест) информации об операции</a:t>
            </a:r>
            <a:r>
              <a:rPr lang="ru-RU" sz="1400" dirty="0" smtClean="0"/>
              <a:t>.</a:t>
            </a:r>
          </a:p>
          <a:p>
            <a:pPr lvl="0"/>
            <a:r>
              <a:rPr lang="ru-RU" sz="1400" dirty="0" smtClean="0"/>
              <a:t>Элементы </a:t>
            </a:r>
            <a:r>
              <a:rPr lang="ru-RU" sz="1400" dirty="0"/>
              <a:t>интерфейса на закладке «Рабочий наряд» являются настраиваемыми, то есть здесь можно организовать ввод любой числовой и текстовой информации, связанной с текущей операцией.</a:t>
            </a:r>
          </a:p>
        </p:txBody>
      </p:sp>
      <p:pic>
        <p:nvPicPr>
          <p:cNvPr id="8196" name="Picture 4" descr="Oper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0061" y="1485000"/>
            <a:ext cx="3942419" cy="38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136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879832" cy="3108543"/>
          </a:xfrm>
          <a:prstGeom prst="rect">
            <a:avLst/>
          </a:prstGeom>
          <a:noFill/>
        </p:spPr>
        <p:txBody>
          <a:bodyPr wrap="square" rtlCol="0">
            <a:spAutoFit/>
          </a:bodyPr>
          <a:lstStyle/>
          <a:p>
            <a:r>
              <a:rPr lang="ru-RU" sz="1400" b="1" i="1" dirty="0">
                <a:solidFill>
                  <a:srgbClr val="C00000"/>
                </a:solidFill>
              </a:rPr>
              <a:t>Состояние рабочего места</a:t>
            </a:r>
          </a:p>
          <a:p>
            <a:pPr lvl="0"/>
            <a:endParaRPr lang="ru-RU" sz="1400" dirty="0" smtClean="0"/>
          </a:p>
          <a:p>
            <a:pPr lvl="0"/>
            <a:r>
              <a:rPr lang="ru-RU" sz="1400" dirty="0" smtClean="0"/>
              <a:t>Если </a:t>
            </a:r>
            <a:r>
              <a:rPr lang="ru-RU" sz="1400" dirty="0"/>
              <a:t>нажать на одну из кнопок с </a:t>
            </a:r>
            <a:r>
              <a:rPr lang="ru-RU" sz="1400" dirty="0" smtClean="0"/>
              <a:t>названием (номером</a:t>
            </a:r>
            <a:r>
              <a:rPr lang="ru-RU" sz="1400" dirty="0"/>
              <a:t>) рабочего места, то на экране появится диалоговое окно «Состояние рабочих мест</a:t>
            </a:r>
            <a:r>
              <a:rPr lang="ru-RU" sz="1400" dirty="0" smtClean="0"/>
              <a:t>».</a:t>
            </a:r>
          </a:p>
          <a:p>
            <a:pPr lvl="0"/>
            <a:r>
              <a:rPr lang="ru-RU" sz="1400" dirty="0"/>
              <a:t>Закладка «Задания» содержит список заданий на данное рабочее место. В правой нижней части окна отображаются даты и время начала и окончания текущей (выделенной) операции.</a:t>
            </a:r>
          </a:p>
        </p:txBody>
      </p:sp>
      <p:pic>
        <p:nvPicPr>
          <p:cNvPr id="9219" name="Picture 3" descr="Place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340" y="1628800"/>
            <a:ext cx="544914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2041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375776" cy="2031325"/>
          </a:xfrm>
          <a:prstGeom prst="rect">
            <a:avLst/>
          </a:prstGeom>
          <a:noFill/>
        </p:spPr>
        <p:txBody>
          <a:bodyPr wrap="square" rtlCol="0">
            <a:spAutoFit/>
          </a:bodyPr>
          <a:lstStyle/>
          <a:p>
            <a:r>
              <a:rPr lang="ru-RU" sz="1400" b="1" i="1" dirty="0">
                <a:solidFill>
                  <a:srgbClr val="C00000"/>
                </a:solidFill>
              </a:rPr>
              <a:t>Состояние рабочего </a:t>
            </a:r>
            <a:r>
              <a:rPr lang="ru-RU" sz="1400" b="1" i="1" dirty="0" smtClean="0">
                <a:solidFill>
                  <a:srgbClr val="C00000"/>
                </a:solidFill>
              </a:rPr>
              <a:t>места: </a:t>
            </a:r>
            <a:r>
              <a:rPr lang="ru-RU" sz="1400" b="1" i="1" dirty="0">
                <a:solidFill>
                  <a:srgbClr val="C00000"/>
                </a:solidFill>
              </a:rPr>
              <a:t>смены</a:t>
            </a:r>
          </a:p>
          <a:p>
            <a:pPr lvl="0"/>
            <a:endParaRPr lang="ru-RU" sz="1400" dirty="0" smtClean="0"/>
          </a:p>
          <a:p>
            <a:pPr lvl="0"/>
            <a:r>
              <a:rPr lang="ru-RU" sz="1400" dirty="0" smtClean="0"/>
              <a:t>Закладка </a:t>
            </a:r>
            <a:r>
              <a:rPr lang="ru-RU" sz="1400" dirty="0"/>
              <a:t>«Смены» служит для установки простоев в течение одной или нескольких смен для рабочего места или группы рабочих мест.</a:t>
            </a:r>
          </a:p>
        </p:txBody>
      </p:sp>
      <p:pic>
        <p:nvPicPr>
          <p:cNvPr id="10243" name="Picture 3" descr="Place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945" y="1593000"/>
            <a:ext cx="5448535" cy="36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8887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3599912" cy="1815882"/>
          </a:xfrm>
          <a:prstGeom prst="rect">
            <a:avLst/>
          </a:prstGeom>
          <a:noFill/>
        </p:spPr>
        <p:txBody>
          <a:bodyPr wrap="square" rtlCol="0">
            <a:spAutoFit/>
          </a:bodyPr>
          <a:lstStyle/>
          <a:p>
            <a:r>
              <a:rPr lang="ru-RU" sz="1400" b="1" i="1" dirty="0">
                <a:solidFill>
                  <a:srgbClr val="C00000"/>
                </a:solidFill>
              </a:rPr>
              <a:t>Состояние рабочего </a:t>
            </a:r>
            <a:r>
              <a:rPr lang="ru-RU" sz="1400" b="1" i="1" dirty="0" smtClean="0">
                <a:solidFill>
                  <a:srgbClr val="C00000"/>
                </a:solidFill>
              </a:rPr>
              <a:t>места: календарь</a:t>
            </a:r>
            <a:endParaRPr lang="ru-RU" sz="1400" b="1" i="1" dirty="0">
              <a:solidFill>
                <a:srgbClr val="C00000"/>
              </a:solidFill>
            </a:endParaRPr>
          </a:p>
          <a:p>
            <a:pPr lvl="0"/>
            <a:endParaRPr lang="ru-RU" sz="1400" dirty="0" smtClean="0"/>
          </a:p>
          <a:p>
            <a:pPr lvl="0"/>
            <a:r>
              <a:rPr lang="ru-RU" sz="1400" dirty="0" smtClean="0"/>
              <a:t>Для ввода сведений о режиме работы производственного подразделения выберите в главном меню пункты «Планирование» и «Календарь…» или нажмите на соответствующую кнопку.</a:t>
            </a:r>
            <a:endParaRPr lang="ru-RU" sz="1400" dirty="0"/>
          </a:p>
        </p:txBody>
      </p:sp>
      <p:pic>
        <p:nvPicPr>
          <p:cNvPr id="33794" name="Picture 2" descr="Calen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3729" y="1714500"/>
            <a:ext cx="4218751"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186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375776" cy="3323987"/>
          </a:xfrm>
          <a:prstGeom prst="rect">
            <a:avLst/>
          </a:prstGeom>
          <a:noFill/>
        </p:spPr>
        <p:txBody>
          <a:bodyPr wrap="square" rtlCol="0">
            <a:spAutoFit/>
          </a:bodyPr>
          <a:lstStyle/>
          <a:p>
            <a:r>
              <a:rPr lang="ru-RU" sz="1400" b="1" i="1" dirty="0">
                <a:solidFill>
                  <a:srgbClr val="C00000"/>
                </a:solidFill>
              </a:rPr>
              <a:t>Состояние рабочего </a:t>
            </a:r>
            <a:r>
              <a:rPr lang="ru-RU" sz="1400" b="1" i="1" dirty="0" smtClean="0">
                <a:solidFill>
                  <a:srgbClr val="C00000"/>
                </a:solidFill>
              </a:rPr>
              <a:t>места: возможности</a:t>
            </a:r>
            <a:endParaRPr lang="ru-RU" sz="1400" b="1" i="1" dirty="0">
              <a:solidFill>
                <a:srgbClr val="C00000"/>
              </a:solidFill>
            </a:endParaRPr>
          </a:p>
          <a:p>
            <a:pPr lvl="0"/>
            <a:endParaRPr lang="ru-RU" sz="1400" dirty="0" smtClean="0"/>
          </a:p>
          <a:p>
            <a:pPr lvl="0"/>
            <a:r>
              <a:rPr lang="ru-RU" sz="1400" dirty="0" smtClean="0"/>
              <a:t>Закладка </a:t>
            </a:r>
            <a:r>
              <a:rPr lang="ru-RU" sz="1400" dirty="0"/>
              <a:t>«Возможности» используется для назначения рабочему месту выполняемых на нем работ. Каждой паре «рабочее место-вид работы» можно поставить в соответствие время изготовления единицы изделия, подготовительное время и приоритет.</a:t>
            </a:r>
          </a:p>
        </p:txBody>
      </p:sp>
      <p:pic>
        <p:nvPicPr>
          <p:cNvPr id="22530" name="Picture 2" descr="Place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945" y="1593000"/>
            <a:ext cx="5448535" cy="36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5910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663808" cy="2677656"/>
          </a:xfrm>
          <a:prstGeom prst="rect">
            <a:avLst/>
          </a:prstGeom>
          <a:noFill/>
        </p:spPr>
        <p:txBody>
          <a:bodyPr wrap="square" rtlCol="0">
            <a:spAutoFit/>
          </a:bodyPr>
          <a:lstStyle/>
          <a:p>
            <a:r>
              <a:rPr lang="ru-RU" sz="1400" b="1" i="1" dirty="0">
                <a:solidFill>
                  <a:srgbClr val="C00000"/>
                </a:solidFill>
              </a:rPr>
              <a:t>Редактирование информации о видах выполняемых работ</a:t>
            </a:r>
          </a:p>
          <a:p>
            <a:pPr lvl="0"/>
            <a:endParaRPr lang="ru-RU" sz="1400" dirty="0" smtClean="0"/>
          </a:p>
          <a:p>
            <a:pPr lvl="0"/>
            <a:r>
              <a:rPr lang="ru-RU" sz="1400" dirty="0" smtClean="0"/>
              <a:t>Редактирование общего списка выполняемых работ осуществляется при помощи отдельной таблицы, которую можно вызвать, выбрав в главном меню пункты Планирование, Данные диспетчера и Виды работ.</a:t>
            </a:r>
            <a:endParaRPr lang="ru-RU" sz="1400" dirty="0"/>
          </a:p>
        </p:txBody>
      </p:sp>
      <p:pic>
        <p:nvPicPr>
          <p:cNvPr id="11267" name="Picture 3" descr="Place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4376" y="1466236"/>
            <a:ext cx="5508104" cy="3925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814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1889388"/>
            <a:ext cx="3311880" cy="4131900"/>
          </a:xfrm>
          <a:prstGeom prst="rect">
            <a:avLst/>
          </a:prstGeom>
          <a:noFill/>
        </p:spPr>
        <p:txBody>
          <a:bodyPr wrap="square" rtlCol="0">
            <a:spAutoFit/>
          </a:bodyPr>
          <a:lstStyle/>
          <a:p>
            <a:r>
              <a:rPr lang="ru-RU" sz="1400" b="1" i="1" dirty="0">
                <a:solidFill>
                  <a:srgbClr val="C00000"/>
                </a:solidFill>
              </a:rPr>
              <a:t>Просмотр информации о рабочих местах</a:t>
            </a:r>
          </a:p>
          <a:p>
            <a:pPr lvl="0">
              <a:spcBef>
                <a:spcPts val="600"/>
              </a:spcBef>
            </a:pPr>
            <a:r>
              <a:rPr lang="ru-RU" sz="1350" smtClean="0"/>
              <a:t>Для </a:t>
            </a:r>
            <a:r>
              <a:rPr lang="ru-RU" sz="1350" dirty="0" smtClean="0"/>
              <a:t>просмотра выберите пункты «Планирование», «Данные диспетчера» и «Рабочие места» в главном меню. На экране появится окно, </a:t>
            </a:r>
            <a:r>
              <a:rPr lang="ru-RU" sz="1350" smtClean="0"/>
              <a:t>содержащее элементы:</a:t>
            </a:r>
          </a:p>
          <a:p>
            <a:pPr lvl="0"/>
            <a:r>
              <a:rPr lang="ru-RU" sz="1350" smtClean="0"/>
              <a:t>1. Список </a:t>
            </a:r>
            <a:r>
              <a:rPr lang="ru-RU" sz="1350" dirty="0" smtClean="0"/>
              <a:t>производственных </a:t>
            </a:r>
            <a:r>
              <a:rPr lang="ru-RU" sz="1350" smtClean="0"/>
              <a:t>подразделений.</a:t>
            </a:r>
          </a:p>
          <a:p>
            <a:pPr lvl="0"/>
            <a:r>
              <a:rPr lang="ru-RU" sz="1350" smtClean="0"/>
              <a:t>2</a:t>
            </a:r>
            <a:r>
              <a:rPr lang="ru-RU" sz="1350" dirty="0" smtClean="0"/>
              <a:t>. Кнопка привязки участков к списку </a:t>
            </a:r>
            <a:r>
              <a:rPr lang="ru-RU" sz="1350" smtClean="0"/>
              <a:t>подразделений.</a:t>
            </a:r>
          </a:p>
          <a:p>
            <a:pPr lvl="0"/>
            <a:r>
              <a:rPr lang="ru-RU" sz="1350" smtClean="0"/>
              <a:t>3</a:t>
            </a:r>
            <a:r>
              <a:rPr lang="ru-RU" sz="1350" dirty="0" smtClean="0"/>
              <a:t>. Список производственных </a:t>
            </a:r>
            <a:r>
              <a:rPr lang="ru-RU" sz="1350" smtClean="0"/>
              <a:t>участков.</a:t>
            </a:r>
          </a:p>
          <a:p>
            <a:pPr lvl="0"/>
            <a:r>
              <a:rPr lang="ru-RU" sz="1350" smtClean="0"/>
              <a:t>4</a:t>
            </a:r>
            <a:r>
              <a:rPr lang="ru-RU" sz="1350" dirty="0" smtClean="0"/>
              <a:t>. Кнопка привязки участков к таблице с параметрами </a:t>
            </a:r>
            <a:r>
              <a:rPr lang="ru-RU" sz="1350" smtClean="0"/>
              <a:t>рабочих мест.</a:t>
            </a:r>
          </a:p>
          <a:p>
            <a:pPr lvl="0"/>
            <a:r>
              <a:rPr lang="ru-RU" sz="1350" smtClean="0"/>
              <a:t>5</a:t>
            </a:r>
            <a:r>
              <a:rPr lang="ru-RU" sz="1350" dirty="0" smtClean="0"/>
              <a:t>. Таблица с параметрами </a:t>
            </a:r>
            <a:r>
              <a:rPr lang="ru-RU" sz="1350" smtClean="0"/>
              <a:t>рабочих мест.</a:t>
            </a:r>
          </a:p>
          <a:p>
            <a:pPr lvl="0"/>
            <a:r>
              <a:rPr lang="ru-RU" sz="1350" smtClean="0"/>
              <a:t>6</a:t>
            </a:r>
            <a:r>
              <a:rPr lang="ru-RU" sz="1350" dirty="0" smtClean="0"/>
              <a:t>. Навигатор – набор кнопок, позволяющих перемещаться по спискам и таблице и редактировать их.</a:t>
            </a:r>
            <a:endParaRPr lang="ru-RU" sz="135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3859" y="1327670"/>
            <a:ext cx="5390629" cy="4202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192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4762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519792" cy="3970318"/>
          </a:xfrm>
          <a:prstGeom prst="rect">
            <a:avLst/>
          </a:prstGeom>
          <a:noFill/>
        </p:spPr>
        <p:txBody>
          <a:bodyPr wrap="square" rtlCol="0">
            <a:spAutoFit/>
          </a:bodyPr>
          <a:lstStyle/>
          <a:p>
            <a:r>
              <a:rPr lang="ru-RU" sz="1400" b="1" i="1" dirty="0">
                <a:solidFill>
                  <a:srgbClr val="C00000"/>
                </a:solidFill>
              </a:rPr>
              <a:t>Ввод сведений о планируемых заказах или изделиях</a:t>
            </a:r>
          </a:p>
          <a:p>
            <a:pPr lvl="0"/>
            <a:endParaRPr lang="ru-RU" sz="1400" dirty="0" smtClean="0"/>
          </a:p>
          <a:p>
            <a:pPr lvl="0"/>
            <a:r>
              <a:rPr lang="ru-RU" sz="1400" dirty="0" smtClean="0"/>
              <a:t>Выберите в главном меню пункты «Планирование», «Данные диспетчера» и «Планируемые заказы». Открывшееся окно будет содержать таблицу, где каждая запись соответствует отдельному заказу. Для вставки нового заказа нажмите клавишу </a:t>
            </a:r>
            <a:r>
              <a:rPr lang="ru-RU" sz="1400" dirty="0" err="1" smtClean="0"/>
              <a:t>Insert</a:t>
            </a:r>
            <a:r>
              <a:rPr lang="ru-RU" sz="1400" dirty="0" smtClean="0"/>
              <a:t>. Введите данные в поля новой записи (в поле «№ п/п» вводить данные не обязательно).</a:t>
            </a:r>
            <a:endParaRPr lang="ru-RU" sz="1400" dirty="0"/>
          </a:p>
        </p:txBody>
      </p:sp>
      <p:pic>
        <p:nvPicPr>
          <p:cNvPr id="13315" name="Picture 3" descr="Plan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892948"/>
            <a:ext cx="5886550" cy="307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9995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807824" cy="4185761"/>
          </a:xfrm>
          <a:prstGeom prst="rect">
            <a:avLst/>
          </a:prstGeom>
          <a:noFill/>
        </p:spPr>
        <p:txBody>
          <a:bodyPr wrap="square" rtlCol="0">
            <a:spAutoFit/>
          </a:bodyPr>
          <a:lstStyle/>
          <a:p>
            <a:r>
              <a:rPr lang="ru-RU" sz="1400" b="1" i="1" dirty="0">
                <a:solidFill>
                  <a:srgbClr val="C00000"/>
                </a:solidFill>
              </a:rPr>
              <a:t>Оперативный производственный план</a:t>
            </a:r>
          </a:p>
          <a:p>
            <a:pPr lvl="0"/>
            <a:endParaRPr lang="ru-RU" sz="1400" dirty="0" smtClean="0"/>
          </a:p>
          <a:p>
            <a:pPr lvl="0"/>
            <a:r>
              <a:rPr lang="ru-RU" sz="1400" dirty="0" smtClean="0"/>
              <a:t>Оперативный производственный план содержит список позиций (деталей, партий деталей, узлов), для которых можно рассчитывать расписание и осуществлять диспетчерский контроль. Для просмотра списка оперативного плана в пункте главного меню «Планирование» выберите «Данные диспетчера» и «Оперативный план». Открывшееся окно включает в себя список планируемых заказов и таблицу.</a:t>
            </a:r>
          </a:p>
        </p:txBody>
      </p:sp>
      <p:pic>
        <p:nvPicPr>
          <p:cNvPr id="14339" name="Picture 3" descr="Plan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498476"/>
            <a:ext cx="5850670" cy="386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42743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375776" cy="3754874"/>
          </a:xfrm>
          <a:prstGeom prst="rect">
            <a:avLst/>
          </a:prstGeom>
          <a:noFill/>
        </p:spPr>
        <p:txBody>
          <a:bodyPr wrap="square" rtlCol="0">
            <a:spAutoFit/>
          </a:bodyPr>
          <a:lstStyle/>
          <a:p>
            <a:r>
              <a:rPr lang="ru-RU" sz="1400" b="1" i="1" dirty="0">
                <a:solidFill>
                  <a:srgbClr val="C00000"/>
                </a:solidFill>
              </a:rPr>
              <a:t>Ввод и просмотр маршрутных технологий</a:t>
            </a:r>
          </a:p>
          <a:p>
            <a:pPr lvl="0"/>
            <a:endParaRPr lang="ru-RU" sz="1400" dirty="0" smtClean="0"/>
          </a:p>
          <a:p>
            <a:pPr lvl="0"/>
            <a:r>
              <a:rPr lang="ru-RU" sz="1400" dirty="0" smtClean="0"/>
              <a:t>Выберите в главном меню пункты «Планирование», «Данные диспетчера» и «Планируемые операции». В открывшемся окне в списках сверху выберите изделие и деталь. В таблице отобразится соответствующий список технологических операций.</a:t>
            </a:r>
          </a:p>
        </p:txBody>
      </p:sp>
      <p:pic>
        <p:nvPicPr>
          <p:cNvPr id="23554" name="Picture 2" descr="Plan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1928629"/>
            <a:ext cx="6049011" cy="3000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012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88640"/>
            <a:ext cx="9144000" cy="369332"/>
          </a:xfrm>
          <a:prstGeom prst="rect">
            <a:avLst/>
          </a:prstGeom>
          <a:noFill/>
        </p:spPr>
        <p:txBody>
          <a:bodyPr wrap="square" rtlCol="0">
            <a:spAutoFit/>
          </a:bodyPr>
          <a:lstStyle/>
          <a:p>
            <a:pPr algn="ctr"/>
            <a:r>
              <a:rPr lang="ru-RU" b="1" i="1" dirty="0" smtClean="0">
                <a:solidFill>
                  <a:srgbClr val="C00000"/>
                </a:solidFill>
              </a:rPr>
              <a:t>Начало расчёта производственного расписания</a:t>
            </a:r>
            <a:endParaRPr lang="ru-RU" b="1" i="1" dirty="0">
              <a:solidFill>
                <a:srgbClr val="C00000"/>
              </a:solidFill>
            </a:endParaRPr>
          </a:p>
        </p:txBody>
      </p:sp>
      <p:sp>
        <p:nvSpPr>
          <p:cNvPr id="3" name="TextBox 2"/>
          <p:cNvSpPr txBox="1"/>
          <p:nvPr/>
        </p:nvSpPr>
        <p:spPr>
          <a:xfrm>
            <a:off x="180000" y="2160000"/>
            <a:ext cx="3455896" cy="3323987"/>
          </a:xfrm>
          <a:prstGeom prst="rect">
            <a:avLst/>
          </a:prstGeom>
          <a:noFill/>
        </p:spPr>
        <p:txBody>
          <a:bodyPr wrap="square" rtlCol="0">
            <a:spAutoFit/>
          </a:bodyPr>
          <a:lstStyle/>
          <a:p>
            <a:r>
              <a:rPr lang="ru-RU" sz="1400" b="1" i="1" dirty="0">
                <a:solidFill>
                  <a:srgbClr val="C00000"/>
                </a:solidFill>
              </a:rPr>
              <a:t>Начало расчёта производственного </a:t>
            </a:r>
            <a:r>
              <a:rPr lang="ru-RU" sz="1400" b="1" i="1" dirty="0" smtClean="0">
                <a:solidFill>
                  <a:srgbClr val="C00000"/>
                </a:solidFill>
              </a:rPr>
              <a:t>расписания</a:t>
            </a:r>
          </a:p>
          <a:p>
            <a:endParaRPr lang="ru-RU" sz="1400" b="1" i="1" dirty="0">
              <a:solidFill>
                <a:srgbClr val="C00000"/>
              </a:solidFill>
            </a:endParaRPr>
          </a:p>
          <a:p>
            <a:pPr lvl="0"/>
            <a:r>
              <a:rPr lang="ru-RU" sz="1400" dirty="0" smtClean="0"/>
              <a:t>После ввода данных о составе и возможностях рабочих мест, о позициях оперативного плана и технологических операциях можно приступать к расчету производственного расписания.</a:t>
            </a:r>
          </a:p>
          <a:p>
            <a:pPr lvl="0"/>
            <a:r>
              <a:rPr lang="ru-RU" sz="1400" dirty="0" smtClean="0"/>
              <a:t>Выберите в главном меню пункты Планирование и Мастер расчета расписания. В появившемся диалоге выберите период времени, в рамках которого вы хотите осуществить расчет.</a:t>
            </a:r>
          </a:p>
        </p:txBody>
      </p:sp>
      <p:pic>
        <p:nvPicPr>
          <p:cNvPr id="1026" name="Picture 2" descr="Plan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1725133"/>
            <a:ext cx="4824536" cy="340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2481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lan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132" y="1724400"/>
            <a:ext cx="4817348" cy="34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3539430"/>
          </a:xfrm>
          <a:prstGeom prst="rect">
            <a:avLst/>
          </a:prstGeom>
          <a:noFill/>
        </p:spPr>
        <p:txBody>
          <a:bodyPr wrap="square" rtlCol="0">
            <a:spAutoFit/>
          </a:bodyPr>
          <a:lstStyle/>
          <a:p>
            <a:r>
              <a:rPr lang="ru-RU" sz="1400" b="1" i="1" dirty="0">
                <a:solidFill>
                  <a:srgbClr val="C00000"/>
                </a:solidFill>
              </a:rPr>
              <a:t>Критерии расчета производственного расписания</a:t>
            </a:r>
          </a:p>
          <a:p>
            <a:endParaRPr lang="ru-RU" sz="1400" b="1" i="1" dirty="0">
              <a:solidFill>
                <a:srgbClr val="C00000"/>
              </a:solidFill>
            </a:endParaRPr>
          </a:p>
          <a:p>
            <a:pPr lvl="0"/>
            <a:r>
              <a:rPr lang="ru-RU" sz="1400" dirty="0"/>
              <a:t>Используемые критерии разбиты на 3 группы: приоритет позиции оперативного плана; приоритет рабочего места; приоритет операции. Выберите в выпадающих списках интересующую вас комбинацию критериев. После нажатия кнопки «Далее» появится диалог для ввода дополнительных параметров расписания: рассчитывать только новые операции; минимальное количество переналадок; другие дополнительные параметры.</a:t>
            </a:r>
          </a:p>
        </p:txBody>
      </p:sp>
    </p:spTree>
    <p:extLst>
      <p:ext uri="{BB962C8B-B14F-4D97-AF65-F5344CB8AC3E}">
        <p14:creationId xmlns:p14="http://schemas.microsoft.com/office/powerpoint/2010/main" val="30585229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lan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132" y="1724400"/>
            <a:ext cx="4817348" cy="34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1600438"/>
          </a:xfrm>
          <a:prstGeom prst="rect">
            <a:avLst/>
          </a:prstGeom>
          <a:noFill/>
        </p:spPr>
        <p:txBody>
          <a:bodyPr wrap="square" rtlCol="0">
            <a:spAutoFit/>
          </a:bodyPr>
          <a:lstStyle/>
          <a:p>
            <a:r>
              <a:rPr lang="ru-RU" sz="1400" b="1" i="1" dirty="0">
                <a:solidFill>
                  <a:srgbClr val="C00000"/>
                </a:solidFill>
              </a:rPr>
              <a:t>Процесс расчета производственного расписания</a:t>
            </a:r>
          </a:p>
          <a:p>
            <a:endParaRPr lang="ru-RU" sz="1400" b="1" i="1" dirty="0">
              <a:solidFill>
                <a:srgbClr val="C00000"/>
              </a:solidFill>
            </a:endParaRPr>
          </a:p>
          <a:p>
            <a:pPr lvl="0"/>
            <a:r>
              <a:rPr lang="ru-RU" sz="1400" dirty="0"/>
              <a:t>На последнем шаге расчета расписания вы можете видеть сводную информацию о введенных параметрах нового расписания.</a:t>
            </a:r>
          </a:p>
        </p:txBody>
      </p:sp>
    </p:spTree>
    <p:extLst>
      <p:ext uri="{BB962C8B-B14F-4D97-AF65-F5344CB8AC3E}">
        <p14:creationId xmlns:p14="http://schemas.microsoft.com/office/powerpoint/2010/main" val="40284927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rint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4229" y="1678496"/>
            <a:ext cx="3818251" cy="350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1600438"/>
          </a:xfrm>
          <a:prstGeom prst="rect">
            <a:avLst/>
          </a:prstGeom>
          <a:noFill/>
        </p:spPr>
        <p:txBody>
          <a:bodyPr wrap="square" rtlCol="0">
            <a:spAutoFit/>
          </a:bodyPr>
          <a:lstStyle/>
          <a:p>
            <a:r>
              <a:rPr lang="ru-RU" sz="1400" b="1" i="1" dirty="0">
                <a:solidFill>
                  <a:srgbClr val="C00000"/>
                </a:solidFill>
              </a:rPr>
              <a:t>Просмотр и печать документов</a:t>
            </a:r>
          </a:p>
          <a:p>
            <a:endParaRPr lang="ru-RU" sz="1400" b="1" i="1" dirty="0">
              <a:solidFill>
                <a:srgbClr val="C00000"/>
              </a:solidFill>
            </a:endParaRPr>
          </a:p>
          <a:p>
            <a:pPr lvl="0"/>
            <a:r>
              <a:rPr lang="ru-RU" sz="1400" dirty="0"/>
              <a:t>Диалог содержит список названий документов, сопоставленных графику загрузки рабочих мест. После нажатия кнопки «ОК» откроется окно просмотра выбранного документа перед печатью.</a:t>
            </a:r>
          </a:p>
        </p:txBody>
      </p:sp>
    </p:spTree>
    <p:extLst>
      <p:ext uri="{BB962C8B-B14F-4D97-AF65-F5344CB8AC3E}">
        <p14:creationId xmlns:p14="http://schemas.microsoft.com/office/powerpoint/2010/main" val="12382837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Print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3504" y="1581002"/>
            <a:ext cx="5232732" cy="369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1600438"/>
          </a:xfrm>
          <a:prstGeom prst="rect">
            <a:avLst/>
          </a:prstGeom>
          <a:noFill/>
        </p:spPr>
        <p:txBody>
          <a:bodyPr wrap="square" rtlCol="0">
            <a:spAutoFit/>
          </a:bodyPr>
          <a:lstStyle/>
          <a:p>
            <a:r>
              <a:rPr lang="ru-RU" sz="1400" b="1" i="1" dirty="0">
                <a:solidFill>
                  <a:srgbClr val="C00000"/>
                </a:solidFill>
              </a:rPr>
              <a:t>Просмотр и печать документов</a:t>
            </a:r>
          </a:p>
          <a:p>
            <a:endParaRPr lang="ru-RU" sz="1400" b="1" i="1" dirty="0">
              <a:solidFill>
                <a:srgbClr val="C00000"/>
              </a:solidFill>
            </a:endParaRPr>
          </a:p>
          <a:p>
            <a:pPr lvl="0"/>
            <a:r>
              <a:rPr lang="ru-RU" sz="1400" dirty="0"/>
              <a:t>Для вывода документа на печать необходимо в главном меню выбрать пункты Файл и Печать… или нажать соответствующую кнопку на панели инструментов.</a:t>
            </a:r>
          </a:p>
        </p:txBody>
      </p:sp>
    </p:spTree>
    <p:extLst>
      <p:ext uri="{BB962C8B-B14F-4D97-AF65-F5344CB8AC3E}">
        <p14:creationId xmlns:p14="http://schemas.microsoft.com/office/powerpoint/2010/main" val="25263321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707886"/>
          </a:xfrm>
          <a:prstGeom prst="rect">
            <a:avLst/>
          </a:prstGeom>
          <a:noFill/>
        </p:spPr>
        <p:txBody>
          <a:bodyPr wrap="square" rtlCol="0">
            <a:spAutoFit/>
          </a:bodyPr>
          <a:lstStyle/>
          <a:p>
            <a:pPr algn="ctr"/>
            <a:r>
              <a:rPr lang="ru-RU" sz="4000" i="1" dirty="0" smtClean="0">
                <a:solidFill>
                  <a:srgbClr val="C00000"/>
                </a:solidFill>
              </a:rPr>
              <a:t>Ввод данных в Zenith SPPS</a:t>
            </a:r>
            <a:endParaRPr lang="ru-RU" sz="4000" i="1" dirty="0">
              <a:solidFill>
                <a:srgbClr val="C00000"/>
              </a:solidFill>
            </a:endParaRPr>
          </a:p>
        </p:txBody>
      </p:sp>
      <p:sp>
        <p:nvSpPr>
          <p:cNvPr id="7" name="TextBox 6"/>
          <p:cNvSpPr txBox="1"/>
          <p:nvPr/>
        </p:nvSpPr>
        <p:spPr>
          <a:xfrm>
            <a:off x="1250211" y="4161854"/>
            <a:ext cx="6643578" cy="923330"/>
          </a:xfrm>
          <a:prstGeom prst="rect">
            <a:avLst/>
          </a:prstGeom>
          <a:noFill/>
        </p:spPr>
        <p:txBody>
          <a:bodyPr wrap="square" rtlCol="0">
            <a:spAutoFit/>
          </a:bodyPr>
          <a:lstStyle/>
          <a:p>
            <a:pPr algn="ctr"/>
            <a:r>
              <a:rPr lang="ru-RU" i="1" dirty="0" smtClean="0"/>
              <a:t>В этом разделе поясняется, как можно вводить в Zenith SPPS пользовательские данные, преобразовывать их и получать на их основе новую информацию.</a:t>
            </a:r>
            <a:endParaRPr lang="ru-RU" i="1" dirty="0"/>
          </a:p>
        </p:txBody>
      </p:sp>
    </p:spTree>
    <p:extLst>
      <p:ext uri="{BB962C8B-B14F-4D97-AF65-F5344CB8AC3E}">
        <p14:creationId xmlns:p14="http://schemas.microsoft.com/office/powerpoint/2010/main" val="18672917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635896" y="1762638"/>
            <a:ext cx="5268540" cy="3332725"/>
            <a:chOff x="3707904" y="1874606"/>
            <a:chExt cx="5268540" cy="3332725"/>
          </a:xfrm>
        </p:grpSpPr>
        <p:pic>
          <p:nvPicPr>
            <p:cNvPr id="24578" name="Picture 2" descr="Plan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3571248"/>
              <a:ext cx="5268540" cy="163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Plan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824" y="1874606"/>
              <a:ext cx="3528620" cy="124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3455896" cy="1600438"/>
          </a:xfrm>
          <a:prstGeom prst="rect">
            <a:avLst/>
          </a:prstGeom>
          <a:noFill/>
        </p:spPr>
        <p:txBody>
          <a:bodyPr wrap="square" rtlCol="0">
            <a:spAutoFit/>
          </a:bodyPr>
          <a:lstStyle/>
          <a:p>
            <a:r>
              <a:rPr lang="ru-RU" sz="1400" b="1" i="1" dirty="0">
                <a:solidFill>
                  <a:srgbClr val="C00000"/>
                </a:solidFill>
              </a:rPr>
              <a:t>Ввод информации о структуре производственного подразделения и рабочих местах</a:t>
            </a:r>
          </a:p>
          <a:p>
            <a:endParaRPr lang="ru-RU" sz="1400" b="1" i="1" dirty="0">
              <a:solidFill>
                <a:srgbClr val="C00000"/>
              </a:solidFill>
            </a:endParaRPr>
          </a:p>
          <a:p>
            <a:pPr lvl="0"/>
            <a:r>
              <a:rPr lang="ru-RU" sz="1400" dirty="0"/>
              <a:t>Ввод информации о структуре производственного подразделения и рабочих местах.</a:t>
            </a:r>
          </a:p>
        </p:txBody>
      </p:sp>
    </p:spTree>
    <p:extLst>
      <p:ext uri="{BB962C8B-B14F-4D97-AF65-F5344CB8AC3E}">
        <p14:creationId xmlns:p14="http://schemas.microsoft.com/office/powerpoint/2010/main" val="1089576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2160000"/>
            <a:ext cx="8784976" cy="3970318"/>
          </a:xfrm>
          <a:prstGeom prst="rect">
            <a:avLst/>
          </a:prstGeom>
          <a:noFill/>
        </p:spPr>
        <p:txBody>
          <a:bodyPr wrap="square" rtlCol="0">
            <a:spAutoFit/>
          </a:bodyPr>
          <a:lstStyle/>
          <a:p>
            <a:r>
              <a:rPr lang="ru-RU" sz="1400" b="1" i="1" dirty="0">
                <a:solidFill>
                  <a:srgbClr val="C00000"/>
                </a:solidFill>
              </a:rPr>
              <a:t>Zenith SPPS - система оперативно-календарного планирования и диспетчерского контроля</a:t>
            </a:r>
          </a:p>
          <a:p>
            <a:endParaRPr lang="ru-RU" sz="1400" dirty="0" smtClean="0"/>
          </a:p>
          <a:p>
            <a:pPr algn="just"/>
            <a:r>
              <a:rPr lang="ru-RU" sz="1400" dirty="0" smtClean="0"/>
              <a:t>MES-система Zenith SPPS - одна из наиболее проработанных и доступных систем класса MES, которая может стать как хорошим расширением ERP-системы предприятия, так и работать самостоятельно.</a:t>
            </a:r>
          </a:p>
          <a:p>
            <a:pPr algn="just"/>
            <a:endParaRPr lang="ru-RU" sz="1400" dirty="0" smtClean="0"/>
          </a:p>
          <a:p>
            <a:pPr algn="just"/>
            <a:r>
              <a:rPr lang="ru-RU" sz="1400" dirty="0" smtClean="0"/>
              <a:t>Принцип функционирования системы заключается в планировании мощностей и непрерывной поддержке производственного расписания на основе данных о состоянии и загрузке оборудования (станки, инструментальные средства и т.п.) и наличия ресурсов в каждый момент времени.</a:t>
            </a:r>
          </a:p>
          <a:p>
            <a:pPr algn="just"/>
            <a:endParaRPr lang="ru-RU" sz="1400" dirty="0" smtClean="0"/>
          </a:p>
          <a:p>
            <a:pPr algn="just"/>
            <a:r>
              <a:rPr lang="ru-RU" sz="1400" dirty="0" smtClean="0"/>
              <a:t>MES-система Zenith SPPS интегрирует в единое целое оперативное календарное планирование (расчёт, коррекцию и компьютерную поддержку производственных графиков) и диспетчерский контроль за движением и наличием комплектующих от формирования заказа до выпуска готовой продукции. Система может получать данные из модулей автоматизированной технологической подготовки производства; поддерживается настраиваемый ввод всех необходимых данных.</a:t>
            </a:r>
          </a:p>
          <a:p>
            <a:pPr algn="just"/>
            <a:endParaRPr lang="ru-RU" sz="1400" dirty="0" smtClean="0"/>
          </a:p>
          <a:p>
            <a:pPr algn="just"/>
            <a:r>
              <a:rPr lang="ru-RU" sz="1400" dirty="0" smtClean="0"/>
              <a:t>Результаты работы системы могут быть сохранены в файлах различных форматов (XLS, HTML, XML и др.) и служить исходными данными для других бизнес-приложений.</a:t>
            </a:r>
            <a:endParaRPr lang="ru-RU" sz="1400" dirty="0"/>
          </a:p>
        </p:txBody>
      </p:sp>
    </p:spTree>
    <p:extLst>
      <p:ext uri="{BB962C8B-B14F-4D97-AF65-F5344CB8AC3E}">
        <p14:creationId xmlns:p14="http://schemas.microsoft.com/office/powerpoint/2010/main" val="549030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Plan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2099495"/>
            <a:ext cx="5760640" cy="25767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735816" cy="3754874"/>
          </a:xfrm>
          <a:prstGeom prst="rect">
            <a:avLst/>
          </a:prstGeom>
          <a:noFill/>
        </p:spPr>
        <p:txBody>
          <a:bodyPr wrap="square" rtlCol="0">
            <a:spAutoFit/>
          </a:bodyPr>
          <a:lstStyle/>
          <a:p>
            <a:r>
              <a:rPr lang="ru-RU" sz="1400" b="1" i="1" dirty="0">
                <a:solidFill>
                  <a:srgbClr val="C00000"/>
                </a:solidFill>
              </a:rPr>
              <a:t>Ввод информации о структуре производственного подразделения и рабочих местах</a:t>
            </a:r>
          </a:p>
          <a:p>
            <a:endParaRPr lang="ru-RU" sz="1400" b="1" i="1" dirty="0">
              <a:solidFill>
                <a:srgbClr val="C00000"/>
              </a:solidFill>
            </a:endParaRPr>
          </a:p>
          <a:p>
            <a:pPr lvl="0"/>
            <a:r>
              <a:rPr lang="ru-RU" sz="1400" dirty="0"/>
              <a:t>В случае, если на графике видны не все только что введенные станки или видны «старые» станки, выберите пункты меню Управление и Обновить. Если после этого на графике всё еще присутствуют не все станки, то выберите пункты Управление, Выбрать и Все участки.</a:t>
            </a:r>
          </a:p>
        </p:txBody>
      </p:sp>
    </p:spTree>
    <p:extLst>
      <p:ext uri="{BB962C8B-B14F-4D97-AF65-F5344CB8AC3E}">
        <p14:creationId xmlns:p14="http://schemas.microsoft.com/office/powerpoint/2010/main" val="42116974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Place0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300" y="2629386"/>
            <a:ext cx="5444698" cy="159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023848" cy="3970318"/>
          </a:xfrm>
          <a:prstGeom prst="rect">
            <a:avLst/>
          </a:prstGeom>
          <a:noFill/>
        </p:spPr>
        <p:txBody>
          <a:bodyPr wrap="square" rtlCol="0">
            <a:spAutoFit/>
          </a:bodyPr>
          <a:lstStyle/>
          <a:p>
            <a:r>
              <a:rPr lang="ru-RU" sz="1400" b="1" i="1" dirty="0">
                <a:solidFill>
                  <a:srgbClr val="C00000"/>
                </a:solidFill>
              </a:rPr>
              <a:t>Безлимитные рабочие места и моделирования работ по кооперации</a:t>
            </a:r>
          </a:p>
          <a:p>
            <a:endParaRPr lang="ru-RU" sz="1400" b="1" i="1" dirty="0">
              <a:solidFill>
                <a:srgbClr val="C00000"/>
              </a:solidFill>
            </a:endParaRPr>
          </a:p>
          <a:p>
            <a:pPr lvl="0"/>
            <a:r>
              <a:rPr lang="ru-RU" sz="1400" dirty="0"/>
              <a:t>В Zenith SPPS имеется возможность планирования операций на отдельные рабочие места с сохранением технологической последовательности изготовления изделий, но без формирования очереди на выполнение. Другими словами, на таких рабочих местах можно одновременно выполнять неограниченное количество не связанных между собой операций.</a:t>
            </a:r>
          </a:p>
        </p:txBody>
      </p:sp>
    </p:spTree>
    <p:extLst>
      <p:ext uri="{BB962C8B-B14F-4D97-AF65-F5344CB8AC3E}">
        <p14:creationId xmlns:p14="http://schemas.microsoft.com/office/powerpoint/2010/main" val="5473745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995936" y="1099974"/>
            <a:ext cx="4912692" cy="4658052"/>
            <a:chOff x="3995936" y="1412776"/>
            <a:chExt cx="4912692" cy="4658052"/>
          </a:xfrm>
        </p:grpSpPr>
        <p:pic>
          <p:nvPicPr>
            <p:cNvPr id="26626" name="Picture 2" descr="Plan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416" y="1412776"/>
              <a:ext cx="4349212" cy="104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Place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2760819"/>
              <a:ext cx="4912692" cy="331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3023848" cy="3970318"/>
          </a:xfrm>
          <a:prstGeom prst="rect">
            <a:avLst/>
          </a:prstGeom>
          <a:noFill/>
        </p:spPr>
        <p:txBody>
          <a:bodyPr wrap="square" rtlCol="0">
            <a:spAutoFit/>
          </a:bodyPr>
          <a:lstStyle/>
          <a:p>
            <a:r>
              <a:rPr lang="ru-RU" sz="1400" b="1" i="1" dirty="0">
                <a:solidFill>
                  <a:srgbClr val="C00000"/>
                </a:solidFill>
              </a:rPr>
              <a:t>Группирование рабочих мест по признаку взаимозаменяемости</a:t>
            </a:r>
          </a:p>
          <a:p>
            <a:endParaRPr lang="ru-RU" sz="1400" b="1" i="1" dirty="0">
              <a:solidFill>
                <a:srgbClr val="C00000"/>
              </a:solidFill>
            </a:endParaRPr>
          </a:p>
          <a:p>
            <a:pPr lvl="0"/>
            <a:r>
              <a:rPr lang="ru-RU" sz="1400" dirty="0"/>
              <a:t>В таблицу Виды работ, в поля Код и Наименование, необходимо ввести информацию о группах. При помощи пунктов главного меню Планирование-Данные диспетчера-Рабочие места активизируем окно «Рабочие места».  На вкладке Возможности в списке Виды работ: ставим галочку напротив нужной строки.  Выбираем в выпадающем списке Рабочее место: остальные станки и устанавливаем для каждого свою группу в списке Виды работ</a:t>
            </a:r>
          </a:p>
        </p:txBody>
      </p:sp>
    </p:spTree>
    <p:extLst>
      <p:ext uri="{BB962C8B-B14F-4D97-AF65-F5344CB8AC3E}">
        <p14:creationId xmlns:p14="http://schemas.microsoft.com/office/powerpoint/2010/main" val="11560343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Place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427566"/>
            <a:ext cx="5616624" cy="4002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735816" cy="3539430"/>
          </a:xfrm>
          <a:prstGeom prst="rect">
            <a:avLst/>
          </a:prstGeom>
          <a:noFill/>
        </p:spPr>
        <p:txBody>
          <a:bodyPr wrap="square" rtlCol="0">
            <a:spAutoFit/>
          </a:bodyPr>
          <a:lstStyle/>
          <a:p>
            <a:r>
              <a:rPr lang="ru-RU" sz="1400" b="1" i="1" dirty="0">
                <a:solidFill>
                  <a:srgbClr val="C00000"/>
                </a:solidFill>
              </a:rPr>
              <a:t>Группирование рабочих мест по видам работ</a:t>
            </a:r>
          </a:p>
          <a:p>
            <a:endParaRPr lang="ru-RU" sz="1400" b="1" i="1" dirty="0">
              <a:solidFill>
                <a:srgbClr val="C00000"/>
              </a:solidFill>
            </a:endParaRPr>
          </a:p>
          <a:p>
            <a:pPr lvl="0"/>
            <a:r>
              <a:rPr lang="ru-RU" sz="1400" dirty="0"/>
              <a:t>В Zenith SPPS применяется независимое группирование рабочих мест по принципу взаимозаменяемости. Это означает, что взаимозаменяемые рабочие места в случае необходимости могут находиться на разных участках, а отдельное рабочее место можно одновременно отнести к двум и более </a:t>
            </a:r>
            <a:r>
              <a:rPr lang="ru-RU" sz="1400" dirty="0" smtClean="0"/>
              <a:t>группам.</a:t>
            </a:r>
            <a:endParaRPr lang="ru-RU" sz="1400" dirty="0"/>
          </a:p>
        </p:txBody>
      </p:sp>
    </p:spTree>
    <p:extLst>
      <p:ext uri="{BB962C8B-B14F-4D97-AF65-F5344CB8AC3E}">
        <p14:creationId xmlns:p14="http://schemas.microsoft.com/office/powerpoint/2010/main" val="27727417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059832" y="1657946"/>
            <a:ext cx="5849243" cy="3542108"/>
            <a:chOff x="3131840" y="1772816"/>
            <a:chExt cx="5849243" cy="3542108"/>
          </a:xfrm>
        </p:grpSpPr>
        <p:pic>
          <p:nvPicPr>
            <p:cNvPr id="27650" name="Picture 2" descr="Plan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3319223"/>
              <a:ext cx="5849243" cy="199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Plan0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2211" y="1772816"/>
              <a:ext cx="2708872"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2735816" cy="1384995"/>
          </a:xfrm>
          <a:prstGeom prst="rect">
            <a:avLst/>
          </a:prstGeom>
          <a:noFill/>
        </p:spPr>
        <p:txBody>
          <a:bodyPr wrap="square" rtlCol="0">
            <a:spAutoFit/>
          </a:bodyPr>
          <a:lstStyle/>
          <a:p>
            <a:r>
              <a:rPr lang="ru-RU" sz="1400" b="1" i="1" dirty="0">
                <a:solidFill>
                  <a:srgbClr val="C00000"/>
                </a:solidFill>
              </a:rPr>
              <a:t>Составление нового оперативного плана</a:t>
            </a:r>
          </a:p>
          <a:p>
            <a:endParaRPr lang="ru-RU" sz="1400" b="1" i="1" dirty="0">
              <a:solidFill>
                <a:srgbClr val="C00000"/>
              </a:solidFill>
            </a:endParaRPr>
          </a:p>
          <a:p>
            <a:pPr lvl="0"/>
            <a:r>
              <a:rPr lang="ru-RU" sz="1400" dirty="0"/>
              <a:t>При необходимости удаляем старые данные (Правка – Удалить).</a:t>
            </a:r>
          </a:p>
        </p:txBody>
      </p:sp>
    </p:spTree>
    <p:extLst>
      <p:ext uri="{BB962C8B-B14F-4D97-AF65-F5344CB8AC3E}">
        <p14:creationId xmlns:p14="http://schemas.microsoft.com/office/powerpoint/2010/main" val="20209815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2987824" y="1658861"/>
            <a:ext cx="5914920" cy="3570339"/>
            <a:chOff x="6604440" y="1658861"/>
            <a:chExt cx="4978816" cy="2822568"/>
          </a:xfrm>
        </p:grpSpPr>
        <p:pic>
          <p:nvPicPr>
            <p:cNvPr id="28674" name="Picture 2" descr="Plan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9097" y="1658861"/>
              <a:ext cx="4969503" cy="126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Plan0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440" y="3212976"/>
              <a:ext cx="4978816" cy="126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2231760" cy="2462213"/>
          </a:xfrm>
          <a:prstGeom prst="rect">
            <a:avLst/>
          </a:prstGeom>
          <a:noFill/>
        </p:spPr>
        <p:txBody>
          <a:bodyPr wrap="square" rtlCol="0">
            <a:spAutoFit/>
          </a:bodyPr>
          <a:lstStyle/>
          <a:p>
            <a:r>
              <a:rPr lang="ru-RU" sz="1400" b="1" i="1" dirty="0">
                <a:solidFill>
                  <a:srgbClr val="C00000"/>
                </a:solidFill>
              </a:rPr>
              <a:t>Составление нового оперативного плана</a:t>
            </a:r>
          </a:p>
          <a:p>
            <a:endParaRPr lang="ru-RU" sz="1400" b="1" i="1" dirty="0">
              <a:solidFill>
                <a:srgbClr val="C00000"/>
              </a:solidFill>
            </a:endParaRPr>
          </a:p>
          <a:p>
            <a:pPr lvl="0"/>
            <a:r>
              <a:rPr lang="ru-RU" sz="1400" dirty="0"/>
              <a:t>Вводим информацию о заказах и деталях (окно «Планируемые заказы»).</a:t>
            </a:r>
            <a:br>
              <a:rPr lang="ru-RU" sz="1400" dirty="0"/>
            </a:br>
            <a:r>
              <a:rPr lang="ru-RU" sz="1400" dirty="0"/>
              <a:t>Добавляем дополнительную информацию по деталям.</a:t>
            </a:r>
          </a:p>
        </p:txBody>
      </p:sp>
    </p:spTree>
    <p:extLst>
      <p:ext uri="{BB962C8B-B14F-4D97-AF65-F5344CB8AC3E}">
        <p14:creationId xmlns:p14="http://schemas.microsoft.com/office/powerpoint/2010/main" val="32895845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Plan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739869"/>
            <a:ext cx="5904000" cy="13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015736" cy="2462213"/>
          </a:xfrm>
          <a:prstGeom prst="rect">
            <a:avLst/>
          </a:prstGeom>
          <a:noFill/>
        </p:spPr>
        <p:txBody>
          <a:bodyPr wrap="square" rtlCol="0">
            <a:spAutoFit/>
          </a:bodyPr>
          <a:lstStyle/>
          <a:p>
            <a:r>
              <a:rPr lang="ru-RU" sz="1400" b="1" i="1" dirty="0">
                <a:solidFill>
                  <a:srgbClr val="C00000"/>
                </a:solidFill>
              </a:rPr>
              <a:t>Ввод сведений о технологических операциях</a:t>
            </a:r>
          </a:p>
          <a:p>
            <a:endParaRPr lang="ru-RU" sz="1400" b="1" i="1" dirty="0">
              <a:solidFill>
                <a:srgbClr val="C00000"/>
              </a:solidFill>
            </a:endParaRPr>
          </a:p>
          <a:p>
            <a:pPr lvl="0"/>
            <a:r>
              <a:rPr lang="ru-RU" sz="1400" dirty="0"/>
              <a:t>Вводим информацию технологических операциях (Планирование-Данные диспетчера-Планируемые операции).</a:t>
            </a:r>
          </a:p>
        </p:txBody>
      </p:sp>
    </p:spTree>
    <p:extLst>
      <p:ext uri="{BB962C8B-B14F-4D97-AF65-F5344CB8AC3E}">
        <p14:creationId xmlns:p14="http://schemas.microsoft.com/office/powerpoint/2010/main" val="3260871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Oper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76114"/>
            <a:ext cx="3960440" cy="390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2246769"/>
          </a:xfrm>
          <a:prstGeom prst="rect">
            <a:avLst/>
          </a:prstGeom>
          <a:noFill/>
        </p:spPr>
        <p:txBody>
          <a:bodyPr wrap="square" rtlCol="0">
            <a:spAutoFit/>
          </a:bodyPr>
          <a:lstStyle/>
          <a:p>
            <a:r>
              <a:rPr lang="ru-RU" sz="1400" b="1" i="1" dirty="0">
                <a:solidFill>
                  <a:srgbClr val="C00000"/>
                </a:solidFill>
              </a:rPr>
              <a:t>Ввод сведений о технологических операциях</a:t>
            </a:r>
          </a:p>
          <a:p>
            <a:endParaRPr lang="ru-RU" sz="1400" b="1" i="1" dirty="0">
              <a:solidFill>
                <a:srgbClr val="C00000"/>
              </a:solidFill>
            </a:endParaRPr>
          </a:p>
          <a:p>
            <a:pPr lvl="0"/>
            <a:r>
              <a:rPr lang="ru-RU" sz="1400" dirty="0"/>
              <a:t>В диалоговом окне «Параметры операции» вводим имя группы рабочих мест, а также продолжительность операции. В списке рабочих мест можно назначить для операции как группу взаимозаменяемых рабочих мест, так и конкретное рабочее место.</a:t>
            </a:r>
          </a:p>
        </p:txBody>
      </p:sp>
    </p:spTree>
    <p:extLst>
      <p:ext uri="{BB962C8B-B14F-4D97-AF65-F5344CB8AC3E}">
        <p14:creationId xmlns:p14="http://schemas.microsoft.com/office/powerpoint/2010/main" val="38668132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923928" y="1604982"/>
            <a:ext cx="4968552" cy="3648037"/>
            <a:chOff x="3995936" y="1844824"/>
            <a:chExt cx="4968552" cy="3648037"/>
          </a:xfrm>
        </p:grpSpPr>
        <p:pic>
          <p:nvPicPr>
            <p:cNvPr id="31749" name="Picture 5" descr="Plan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3762852"/>
              <a:ext cx="2448272" cy="173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descr="ushot-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3762852"/>
              <a:ext cx="2448272" cy="173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Plan0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1844824"/>
              <a:ext cx="2448272" cy="173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6" name="Picture 2" descr="Plan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1849631"/>
              <a:ext cx="2448272" cy="173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Box 7"/>
          <p:cNvSpPr txBox="1"/>
          <p:nvPr/>
        </p:nvSpPr>
        <p:spPr>
          <a:xfrm>
            <a:off x="180000" y="2160000"/>
            <a:ext cx="3455896" cy="2246769"/>
          </a:xfrm>
          <a:prstGeom prst="rect">
            <a:avLst/>
          </a:prstGeom>
          <a:noFill/>
        </p:spPr>
        <p:txBody>
          <a:bodyPr wrap="square" rtlCol="0">
            <a:spAutoFit/>
          </a:bodyPr>
          <a:lstStyle/>
          <a:p>
            <a:r>
              <a:rPr lang="ru-RU" sz="1400" b="1" i="1" dirty="0">
                <a:solidFill>
                  <a:srgbClr val="C00000"/>
                </a:solidFill>
              </a:rPr>
              <a:t>Ввод информации при расчёте расписания</a:t>
            </a:r>
          </a:p>
          <a:p>
            <a:endParaRPr lang="ru-RU" sz="1400" b="1" i="1" dirty="0">
              <a:solidFill>
                <a:srgbClr val="C00000"/>
              </a:solidFill>
            </a:endParaRPr>
          </a:p>
          <a:p>
            <a:pPr lvl="0"/>
            <a:r>
              <a:rPr lang="ru-RU" sz="1400" dirty="0"/>
              <a:t>Выбираем в главном меню пункты Планирование и Мастер расчета расписания…. В появившемся «Мастере расчёта расписания» устанавливаем нужные параметры. Для перехода к очередному шагу нажимаем кнопку Далее.</a:t>
            </a:r>
          </a:p>
        </p:txBody>
      </p:sp>
    </p:spTree>
    <p:extLst>
      <p:ext uri="{BB962C8B-B14F-4D97-AF65-F5344CB8AC3E}">
        <p14:creationId xmlns:p14="http://schemas.microsoft.com/office/powerpoint/2010/main" val="26051649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281200"/>
            <a:ext cx="9144000" cy="307777"/>
          </a:xfrm>
          <a:prstGeom prst="rect">
            <a:avLst/>
          </a:prstGeom>
          <a:noFill/>
        </p:spPr>
        <p:txBody>
          <a:bodyPr wrap="square" rtlCol="0">
            <a:spAutoFit/>
          </a:bodyPr>
          <a:lstStyle/>
          <a:p>
            <a:pPr lvl="0" algn="ctr"/>
            <a:endParaRPr lang="ru-RU" sz="1400" dirty="0" smtClean="0"/>
          </a:p>
        </p:txBody>
      </p:sp>
      <p:grpSp>
        <p:nvGrpSpPr>
          <p:cNvPr id="4" name="Группа 3"/>
          <p:cNvGrpSpPr/>
          <p:nvPr/>
        </p:nvGrpSpPr>
        <p:grpSpPr>
          <a:xfrm>
            <a:off x="2963861" y="1520788"/>
            <a:ext cx="5904000" cy="3816424"/>
            <a:chOff x="2963861" y="1556792"/>
            <a:chExt cx="5904000" cy="3816424"/>
          </a:xfrm>
        </p:grpSpPr>
        <p:pic>
          <p:nvPicPr>
            <p:cNvPr id="32770" name="Picture 2" descr="Plan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3861" y="1556792"/>
              <a:ext cx="5904000" cy="1424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Plan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6982" y="3212976"/>
              <a:ext cx="5070879"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2519792" cy="3108543"/>
          </a:xfrm>
          <a:prstGeom prst="rect">
            <a:avLst/>
          </a:prstGeom>
          <a:noFill/>
        </p:spPr>
        <p:txBody>
          <a:bodyPr wrap="square" rtlCol="0">
            <a:spAutoFit/>
          </a:bodyPr>
          <a:lstStyle/>
          <a:p>
            <a:r>
              <a:rPr lang="ru-RU" sz="1400" b="1" i="1" dirty="0">
                <a:solidFill>
                  <a:srgbClr val="C00000"/>
                </a:solidFill>
              </a:rPr>
              <a:t>Просмотр результатов расчёта расписания</a:t>
            </a:r>
          </a:p>
          <a:p>
            <a:endParaRPr lang="ru-RU" sz="1400" b="1" i="1" dirty="0">
              <a:solidFill>
                <a:srgbClr val="C00000"/>
              </a:solidFill>
            </a:endParaRPr>
          </a:p>
          <a:p>
            <a:pPr lvl="0"/>
            <a:r>
              <a:rPr lang="ru-RU" sz="1400" dirty="0"/>
              <a:t>После расчета расписания в окне «Планируемые технологические операции» появится время начала и окончания каждой операции. Если открыть график загрузки рабочих мест, то на нем в виде цветных линий будут присутствовать все рассчитанные операции.</a:t>
            </a:r>
          </a:p>
        </p:txBody>
      </p:sp>
    </p:spTree>
    <p:extLst>
      <p:ext uri="{BB962C8B-B14F-4D97-AF65-F5344CB8AC3E}">
        <p14:creationId xmlns:p14="http://schemas.microsoft.com/office/powerpoint/2010/main" val="16915946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3959952" cy="2708434"/>
          </a:xfrm>
          <a:prstGeom prst="rect">
            <a:avLst/>
          </a:prstGeom>
          <a:noFill/>
        </p:spPr>
        <p:txBody>
          <a:bodyPr wrap="square" rtlCol="0">
            <a:spAutoFit/>
          </a:bodyPr>
          <a:lstStyle/>
          <a:p>
            <a:r>
              <a:rPr lang="ru-RU" sz="1400" b="1" i="1" dirty="0">
                <a:solidFill>
                  <a:srgbClr val="C00000"/>
                </a:solidFill>
              </a:rPr>
              <a:t>Основные возможности </a:t>
            </a:r>
            <a:r>
              <a:rPr lang="en-US" sz="1400" b="1" i="1" dirty="0">
                <a:solidFill>
                  <a:srgbClr val="C00000"/>
                </a:solidFill>
              </a:rPr>
              <a:t>Zenith SPPS</a:t>
            </a:r>
            <a:endParaRPr lang="ru-RU" sz="1400" b="1" i="1" dirty="0">
              <a:solidFill>
                <a:srgbClr val="C00000"/>
              </a:solidFill>
            </a:endParaRPr>
          </a:p>
          <a:p>
            <a:endParaRPr lang="ru-RU" sz="1400" dirty="0" smtClean="0"/>
          </a:p>
          <a:p>
            <a:r>
              <a:rPr lang="ru-RU" sz="1400" dirty="0" smtClean="0"/>
              <a:t>Основное назначение интегрированной системы оперативно календарного планирования и диспетчерского контроля Zenith SPPS - обеспечение эффективного использования трудовых ресурсов предприятия, повышение производительности основного технологического оборудования и обеспечение прозрачности реализуемых в производстве технологических процессов.</a:t>
            </a:r>
            <a:endParaRPr lang="ru-RU" sz="14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5936" y="1052736"/>
            <a:ext cx="4968552" cy="4809042"/>
          </a:xfrm>
          <a:prstGeom prst="rect">
            <a:avLst/>
          </a:prstGeom>
        </p:spPr>
      </p:pic>
    </p:spTree>
    <p:extLst>
      <p:ext uri="{BB962C8B-B14F-4D97-AF65-F5344CB8AC3E}">
        <p14:creationId xmlns:p14="http://schemas.microsoft.com/office/powerpoint/2010/main" val="36400082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Place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772816"/>
            <a:ext cx="4915727"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2246769"/>
          </a:xfrm>
          <a:prstGeom prst="rect">
            <a:avLst/>
          </a:prstGeom>
          <a:noFill/>
        </p:spPr>
        <p:txBody>
          <a:bodyPr wrap="square" rtlCol="0">
            <a:spAutoFit/>
          </a:bodyPr>
          <a:lstStyle/>
          <a:p>
            <a:r>
              <a:rPr lang="ru-RU" sz="1400" b="1" i="1" dirty="0">
                <a:solidFill>
                  <a:srgbClr val="C00000"/>
                </a:solidFill>
              </a:rPr>
              <a:t>Установка плановых простоев</a:t>
            </a:r>
          </a:p>
          <a:p>
            <a:endParaRPr lang="ru-RU" sz="1400" b="1" i="1" dirty="0">
              <a:solidFill>
                <a:srgbClr val="C00000"/>
              </a:solidFill>
            </a:endParaRPr>
          </a:p>
          <a:p>
            <a:pPr lvl="0"/>
            <a:r>
              <a:rPr lang="ru-RU" sz="1400" dirty="0"/>
              <a:t>Для установки простоев или ремонта на отдельных рабочих местах используется диалоговое окно «Состояние рабочих мест». Данное окно позволяет установить периоды простоя для отдельных рабочих мест как до, так и после расчёта производственного расписания.</a:t>
            </a:r>
          </a:p>
        </p:txBody>
      </p:sp>
    </p:spTree>
    <p:extLst>
      <p:ext uri="{BB962C8B-B14F-4D97-AF65-F5344CB8AC3E}">
        <p14:creationId xmlns:p14="http://schemas.microsoft.com/office/powerpoint/2010/main" val="19211354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epe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4292" y="1567824"/>
            <a:ext cx="3778188" cy="372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4185761"/>
          </a:xfrm>
          <a:prstGeom prst="rect">
            <a:avLst/>
          </a:prstGeom>
          <a:noFill/>
        </p:spPr>
        <p:txBody>
          <a:bodyPr wrap="square" rtlCol="0">
            <a:spAutoFit/>
          </a:bodyPr>
          <a:lstStyle/>
          <a:p>
            <a:r>
              <a:rPr lang="ru-RU" sz="1400" b="1" i="1" dirty="0">
                <a:solidFill>
                  <a:srgbClr val="C00000"/>
                </a:solidFill>
              </a:rPr>
              <a:t>Установка зависимостей между операциями</a:t>
            </a:r>
          </a:p>
          <a:p>
            <a:endParaRPr lang="ru-RU" sz="1400" b="1" i="1" dirty="0">
              <a:solidFill>
                <a:srgbClr val="C00000"/>
              </a:solidFill>
            </a:endParaRPr>
          </a:p>
          <a:p>
            <a:pPr lvl="0"/>
            <a:r>
              <a:rPr lang="ru-RU" sz="1400" dirty="0"/>
              <a:t>В Zenith SPPS по умолчанию устанавливается следующая зависимость между последовательно выполняемыми операциями по изготовлению детали или узла: последующая операция начинается не раньше окончания предыдущей. Несмотря на то, что этой зависимости достаточно для моделирования значительного числа производственных задач, некоторые операции все же требуют особой связи с другими. Зависимости между операциями устанавливаются на закладке «Зависимость» диалога «Параметры операции».</a:t>
            </a:r>
          </a:p>
        </p:txBody>
      </p:sp>
    </p:spTree>
    <p:extLst>
      <p:ext uri="{BB962C8B-B14F-4D97-AF65-F5344CB8AC3E}">
        <p14:creationId xmlns:p14="http://schemas.microsoft.com/office/powerpoint/2010/main" val="1027695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Asmb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551600"/>
            <a:ext cx="3811216" cy="375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3754874"/>
          </a:xfrm>
          <a:prstGeom prst="rect">
            <a:avLst/>
          </a:prstGeom>
          <a:noFill/>
        </p:spPr>
        <p:txBody>
          <a:bodyPr wrap="square" rtlCol="0">
            <a:spAutoFit/>
          </a:bodyPr>
          <a:lstStyle/>
          <a:p>
            <a:r>
              <a:rPr lang="ru-RU" sz="1400" b="1" i="1" dirty="0">
                <a:solidFill>
                  <a:srgbClr val="C00000"/>
                </a:solidFill>
              </a:rPr>
              <a:t>Моделирование сборочных процессов</a:t>
            </a:r>
          </a:p>
          <a:p>
            <a:endParaRPr lang="ru-RU" sz="1400" b="1" i="1" dirty="0">
              <a:solidFill>
                <a:srgbClr val="C00000"/>
              </a:solidFill>
            </a:endParaRPr>
          </a:p>
          <a:p>
            <a:pPr lvl="0"/>
            <a:r>
              <a:rPr lang="ru-RU" sz="1400" dirty="0"/>
              <a:t>Известно, что трудоемкость сборочных процессов составляет от 20 до 60 процентов от общей трудоемкости изготовления изделий. При этом сборку обычно делят на </a:t>
            </a:r>
            <a:r>
              <a:rPr lang="ru-RU" sz="1400" dirty="0" err="1"/>
              <a:t>подузловую</a:t>
            </a:r>
            <a:r>
              <a:rPr lang="ru-RU" sz="1400" dirty="0"/>
              <a:t>, узловую (простых и сложных узлов) и общую. </a:t>
            </a:r>
            <a:endParaRPr lang="ru-RU" sz="1400" dirty="0" smtClean="0"/>
          </a:p>
          <a:p>
            <a:pPr lvl="0"/>
            <a:endParaRPr lang="ru-RU" sz="1400" dirty="0"/>
          </a:p>
          <a:p>
            <a:pPr lvl="0"/>
            <a:r>
              <a:rPr lang="ru-RU" sz="1400" dirty="0" smtClean="0"/>
              <a:t>Zenith </a:t>
            </a:r>
            <a:r>
              <a:rPr lang="ru-RU" sz="1400" dirty="0"/>
              <a:t>SPPS позволяет описать производственный процесс как совокупность операций обработки, сборки и разборки отдельных позиций оперативного плана (узлов, деталей и др.).</a:t>
            </a:r>
          </a:p>
        </p:txBody>
      </p:sp>
    </p:spTree>
    <p:extLst>
      <p:ext uri="{BB962C8B-B14F-4D97-AF65-F5344CB8AC3E}">
        <p14:creationId xmlns:p14="http://schemas.microsoft.com/office/powerpoint/2010/main" val="20413130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1323439"/>
          </a:xfrm>
          <a:prstGeom prst="rect">
            <a:avLst/>
          </a:prstGeom>
          <a:noFill/>
        </p:spPr>
        <p:txBody>
          <a:bodyPr wrap="square" rtlCol="0">
            <a:spAutoFit/>
          </a:bodyPr>
          <a:lstStyle/>
          <a:p>
            <a:pPr algn="ctr"/>
            <a:r>
              <a:rPr lang="ru-RU" sz="4000" i="1" dirty="0" smtClean="0">
                <a:solidFill>
                  <a:srgbClr val="C00000"/>
                </a:solidFill>
              </a:rPr>
              <a:t>Оперативно-диспетчерское управление</a:t>
            </a:r>
            <a:endParaRPr lang="ru-RU" sz="4000" i="1" dirty="0">
              <a:solidFill>
                <a:srgbClr val="C00000"/>
              </a:solidFill>
            </a:endParaRPr>
          </a:p>
        </p:txBody>
      </p:sp>
      <p:sp>
        <p:nvSpPr>
          <p:cNvPr id="7" name="TextBox 6"/>
          <p:cNvSpPr txBox="1"/>
          <p:nvPr/>
        </p:nvSpPr>
        <p:spPr>
          <a:xfrm>
            <a:off x="1106195" y="4161854"/>
            <a:ext cx="6931610" cy="1477328"/>
          </a:xfrm>
          <a:prstGeom prst="rect">
            <a:avLst/>
          </a:prstGeom>
          <a:noFill/>
        </p:spPr>
        <p:txBody>
          <a:bodyPr wrap="square" rtlCol="0">
            <a:spAutoFit/>
          </a:bodyPr>
          <a:lstStyle/>
          <a:p>
            <a:pPr algn="ctr"/>
            <a:r>
              <a:rPr lang="ru-RU" i="1" dirty="0" smtClean="0"/>
              <a:t>Результат расчета производственного расписания наглядно описывается графиком загрузки рабочих мест – диаграммой Гантта, где каждой операции ставится в соответствие линия, длина которой пропорциональна длительности операции.</a:t>
            </a:r>
            <a:endParaRPr lang="ru-RU" i="1" dirty="0"/>
          </a:p>
        </p:txBody>
      </p:sp>
    </p:spTree>
    <p:extLst>
      <p:ext uri="{BB962C8B-B14F-4D97-AF65-F5344CB8AC3E}">
        <p14:creationId xmlns:p14="http://schemas.microsoft.com/office/powerpoint/2010/main" val="3598033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476623"/>
            <a:ext cx="6048672" cy="390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80000" y="1772816"/>
            <a:ext cx="2447784" cy="4755148"/>
          </a:xfrm>
          <a:prstGeom prst="rect">
            <a:avLst/>
          </a:prstGeom>
          <a:noFill/>
        </p:spPr>
        <p:txBody>
          <a:bodyPr wrap="square" rtlCol="0">
            <a:spAutoFit/>
          </a:bodyPr>
          <a:lstStyle/>
          <a:p>
            <a:r>
              <a:rPr lang="ru-RU" sz="1400" b="1" i="1" dirty="0">
                <a:solidFill>
                  <a:srgbClr val="C00000"/>
                </a:solidFill>
              </a:rPr>
              <a:t>График загрузки рабочих мест</a:t>
            </a:r>
          </a:p>
          <a:p>
            <a:pPr lvl="0">
              <a:spcBef>
                <a:spcPts val="600"/>
              </a:spcBef>
            </a:pPr>
            <a:r>
              <a:rPr lang="ru-RU" sz="1350" smtClean="0"/>
              <a:t>1. Часы.</a:t>
            </a:r>
          </a:p>
          <a:p>
            <a:pPr lvl="0"/>
            <a:r>
              <a:rPr lang="ru-RU" sz="1350" smtClean="0"/>
              <a:t>2</a:t>
            </a:r>
            <a:r>
              <a:rPr lang="ru-RU" sz="1350" dirty="0"/>
              <a:t>. Шкала </a:t>
            </a:r>
            <a:r>
              <a:rPr lang="ru-RU" sz="1350"/>
              <a:t>времени</a:t>
            </a:r>
            <a:r>
              <a:rPr lang="ru-RU" sz="1350" smtClean="0"/>
              <a:t>.</a:t>
            </a:r>
          </a:p>
          <a:p>
            <a:pPr lvl="0"/>
            <a:r>
              <a:rPr lang="ru-RU" sz="1350" smtClean="0"/>
              <a:t>3</a:t>
            </a:r>
            <a:r>
              <a:rPr lang="ru-RU" sz="1350" dirty="0"/>
              <a:t>. </a:t>
            </a:r>
            <a:r>
              <a:rPr lang="ru-RU" sz="1350"/>
              <a:t>Поле </a:t>
            </a:r>
            <a:r>
              <a:rPr lang="ru-RU" sz="1350" smtClean="0"/>
              <a:t>графика.</a:t>
            </a:r>
          </a:p>
          <a:p>
            <a:pPr lvl="0"/>
            <a:r>
              <a:rPr lang="ru-RU" sz="1350" smtClean="0"/>
              <a:t>4</a:t>
            </a:r>
            <a:r>
              <a:rPr lang="ru-RU" sz="1350" dirty="0"/>
              <a:t>. Линия технологической </a:t>
            </a:r>
            <a:r>
              <a:rPr lang="ru-RU" sz="1350"/>
              <a:t>операции</a:t>
            </a:r>
            <a:r>
              <a:rPr lang="ru-RU" sz="1350" smtClean="0"/>
              <a:t>.</a:t>
            </a:r>
          </a:p>
          <a:p>
            <a:pPr lvl="0"/>
            <a:r>
              <a:rPr lang="ru-RU" sz="1350" smtClean="0"/>
              <a:t>5</a:t>
            </a:r>
            <a:r>
              <a:rPr lang="ru-RU" sz="1350" dirty="0"/>
              <a:t>. Линия обработки в </a:t>
            </a:r>
            <a:r>
              <a:rPr lang="ru-RU" sz="1350"/>
              <a:t>сборе</a:t>
            </a:r>
            <a:r>
              <a:rPr lang="ru-RU" sz="1350" smtClean="0"/>
              <a:t>.</a:t>
            </a:r>
          </a:p>
          <a:p>
            <a:pPr lvl="0"/>
            <a:r>
              <a:rPr lang="ru-RU" sz="1350" smtClean="0"/>
              <a:t>6</a:t>
            </a:r>
            <a:r>
              <a:rPr lang="ru-RU" sz="1350" dirty="0"/>
              <a:t>. Линия связи </a:t>
            </a:r>
            <a:r>
              <a:rPr lang="ru-RU" sz="1350"/>
              <a:t>между </a:t>
            </a:r>
            <a:r>
              <a:rPr lang="ru-RU" sz="1350" smtClean="0"/>
              <a:t>операциями.</a:t>
            </a:r>
          </a:p>
          <a:p>
            <a:pPr lvl="0"/>
            <a:r>
              <a:rPr lang="ru-RU" sz="1350" smtClean="0"/>
              <a:t>7</a:t>
            </a:r>
            <a:r>
              <a:rPr lang="ru-RU" sz="1350" dirty="0"/>
              <a:t>. Указатель </a:t>
            </a:r>
            <a:r>
              <a:rPr lang="ru-RU" sz="1350"/>
              <a:t>текущего </a:t>
            </a:r>
            <a:r>
              <a:rPr lang="ru-RU" sz="1350" smtClean="0"/>
              <a:t>времени.</a:t>
            </a:r>
          </a:p>
          <a:p>
            <a:pPr lvl="0"/>
            <a:r>
              <a:rPr lang="ru-RU" sz="1350" smtClean="0"/>
              <a:t>8</a:t>
            </a:r>
            <a:r>
              <a:rPr lang="ru-RU" sz="1350" dirty="0"/>
              <a:t>. Кнопка с кодом </a:t>
            </a:r>
            <a:r>
              <a:rPr lang="ru-RU" sz="1350"/>
              <a:t>рабочего </a:t>
            </a:r>
            <a:r>
              <a:rPr lang="ru-RU" sz="1350" smtClean="0"/>
              <a:t>места.</a:t>
            </a:r>
          </a:p>
          <a:p>
            <a:pPr lvl="0"/>
            <a:r>
              <a:rPr lang="ru-RU" sz="1350" smtClean="0"/>
              <a:t>9</a:t>
            </a:r>
            <a:r>
              <a:rPr lang="ru-RU" sz="1350" dirty="0"/>
              <a:t>. Индикатор состояния </a:t>
            </a:r>
            <a:r>
              <a:rPr lang="ru-RU" sz="1350"/>
              <a:t>рабочего </a:t>
            </a:r>
            <a:r>
              <a:rPr lang="ru-RU" sz="1350" smtClean="0"/>
              <a:t>места.</a:t>
            </a:r>
          </a:p>
          <a:p>
            <a:pPr lvl="0"/>
            <a:r>
              <a:rPr lang="ru-RU" sz="1350" smtClean="0"/>
              <a:t>10</a:t>
            </a:r>
            <a:r>
              <a:rPr lang="ru-RU" sz="1350" dirty="0"/>
              <a:t>. </a:t>
            </a:r>
            <a:r>
              <a:rPr lang="ru-RU" sz="1350"/>
              <a:t>Линия </a:t>
            </a:r>
            <a:r>
              <a:rPr lang="ru-RU" sz="1350" smtClean="0"/>
              <a:t>ремонта.</a:t>
            </a:r>
          </a:p>
          <a:p>
            <a:pPr lvl="0"/>
            <a:r>
              <a:rPr lang="ru-RU" sz="1350" smtClean="0"/>
              <a:t>11</a:t>
            </a:r>
            <a:r>
              <a:rPr lang="ru-RU" sz="1350" dirty="0"/>
              <a:t>. Линия доступности </a:t>
            </a:r>
            <a:r>
              <a:rPr lang="ru-RU" sz="1350" dirty="0" smtClean="0"/>
              <a:t>операции </a:t>
            </a:r>
            <a:r>
              <a:rPr lang="ru-RU" sz="1350" dirty="0"/>
              <a:t>или </a:t>
            </a:r>
            <a:r>
              <a:rPr lang="ru-RU" sz="1350"/>
              <a:t>линия </a:t>
            </a:r>
            <a:r>
              <a:rPr lang="ru-RU" sz="1350" smtClean="0"/>
              <a:t>ожидания.</a:t>
            </a:r>
          </a:p>
          <a:p>
            <a:pPr lvl="0"/>
            <a:r>
              <a:rPr lang="ru-RU" sz="1350" smtClean="0"/>
              <a:t>12</a:t>
            </a:r>
            <a:r>
              <a:rPr lang="ru-RU" sz="1350" dirty="0"/>
              <a:t>. </a:t>
            </a:r>
            <a:r>
              <a:rPr lang="ru-RU" sz="1350"/>
              <a:t>Линия </a:t>
            </a:r>
            <a:r>
              <a:rPr lang="ru-RU" sz="1350" smtClean="0"/>
              <a:t>простоя.</a:t>
            </a:r>
          </a:p>
          <a:p>
            <a:pPr lvl="0"/>
            <a:r>
              <a:rPr lang="ru-RU" sz="1350" smtClean="0"/>
              <a:t>13</a:t>
            </a:r>
            <a:r>
              <a:rPr lang="ru-RU" sz="1350" dirty="0"/>
              <a:t>. Полоса прокрутки. </a:t>
            </a:r>
          </a:p>
        </p:txBody>
      </p:sp>
    </p:spTree>
    <p:extLst>
      <p:ext uri="{BB962C8B-B14F-4D97-AF65-F5344CB8AC3E}">
        <p14:creationId xmlns:p14="http://schemas.microsoft.com/office/powerpoint/2010/main" val="33299530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Gant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061793"/>
            <a:ext cx="4814946" cy="273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2462213"/>
          </a:xfrm>
          <a:prstGeom prst="rect">
            <a:avLst/>
          </a:prstGeom>
          <a:noFill/>
        </p:spPr>
        <p:txBody>
          <a:bodyPr wrap="square" rtlCol="0">
            <a:spAutoFit/>
          </a:bodyPr>
          <a:lstStyle/>
          <a:p>
            <a:r>
              <a:rPr lang="ru-RU" sz="1400" b="1" i="1" dirty="0">
                <a:solidFill>
                  <a:srgbClr val="C00000"/>
                </a:solidFill>
              </a:rPr>
              <a:t>Текущее время производственного расписания</a:t>
            </a:r>
          </a:p>
          <a:p>
            <a:endParaRPr lang="ru-RU" sz="1400" b="1" i="1" dirty="0">
              <a:solidFill>
                <a:srgbClr val="C00000"/>
              </a:solidFill>
            </a:endParaRPr>
          </a:p>
          <a:p>
            <a:pPr lvl="0"/>
            <a:r>
              <a:rPr lang="ru-RU" sz="1400" dirty="0"/>
              <a:t>Если при активизированном графике загрузки рабочих мест выбрать в главном меню пункты Управление и Текущее время, то появится подменю, которое позволяет показать или изменить текущий момент времени, а также выбирать различные форматы отображения времени на часах.</a:t>
            </a:r>
          </a:p>
        </p:txBody>
      </p:sp>
    </p:spTree>
    <p:extLst>
      <p:ext uri="{BB962C8B-B14F-4D97-AF65-F5344CB8AC3E}">
        <p14:creationId xmlns:p14="http://schemas.microsoft.com/office/powerpoint/2010/main" val="19922659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563888" y="1107616"/>
            <a:ext cx="5319455" cy="4642768"/>
            <a:chOff x="3635896" y="1272106"/>
            <a:chExt cx="5319455" cy="4642768"/>
          </a:xfrm>
        </p:grpSpPr>
        <p:pic>
          <p:nvPicPr>
            <p:cNvPr id="43011" name="Picture 3" descr="Gant00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3540164"/>
              <a:ext cx="3735279" cy="237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descr="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916832"/>
              <a:ext cx="3638302" cy="253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0" name="Picture 2" descr="dsho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1272106"/>
              <a:ext cx="2120900"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p:cNvSpPr txBox="1"/>
          <p:nvPr/>
        </p:nvSpPr>
        <p:spPr>
          <a:xfrm>
            <a:off x="180000" y="2160000"/>
            <a:ext cx="3023848" cy="3754874"/>
          </a:xfrm>
          <a:prstGeom prst="rect">
            <a:avLst/>
          </a:prstGeom>
          <a:noFill/>
        </p:spPr>
        <p:txBody>
          <a:bodyPr wrap="square" rtlCol="0">
            <a:spAutoFit/>
          </a:bodyPr>
          <a:lstStyle/>
          <a:p>
            <a:r>
              <a:rPr lang="ru-RU" sz="1400" b="1" i="1" dirty="0">
                <a:solidFill>
                  <a:srgbClr val="C00000"/>
                </a:solidFill>
              </a:rPr>
              <a:t>Установка визуальных параметров графика загрузки рабочих мест</a:t>
            </a:r>
          </a:p>
          <a:p>
            <a:endParaRPr lang="ru-RU" sz="1400" b="1" i="1" dirty="0">
              <a:solidFill>
                <a:srgbClr val="C00000"/>
              </a:solidFill>
            </a:endParaRPr>
          </a:p>
          <a:p>
            <a:pPr lvl="0"/>
            <a:r>
              <a:rPr lang="ru-RU" sz="1400" dirty="0"/>
              <a:t>Вы можете установить следующие основные параметры графика загрузки рабочих мест, влияющие на ее внешний вид: видимость только определенных участков производственного подразделения; видимость линий ожидания и подготовительного времени; режим выделения цветом текущего заказа; масштаб; способ отображения связей между операциями; цветовая схема.</a:t>
            </a:r>
          </a:p>
        </p:txBody>
      </p:sp>
    </p:spTree>
    <p:extLst>
      <p:ext uri="{BB962C8B-B14F-4D97-AF65-F5344CB8AC3E}">
        <p14:creationId xmlns:p14="http://schemas.microsoft.com/office/powerpoint/2010/main" val="31346732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ushot-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473859"/>
            <a:ext cx="4464496" cy="39102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2031325"/>
          </a:xfrm>
          <a:prstGeom prst="rect">
            <a:avLst/>
          </a:prstGeom>
          <a:noFill/>
        </p:spPr>
        <p:txBody>
          <a:bodyPr wrap="square" rtlCol="0">
            <a:spAutoFit/>
          </a:bodyPr>
          <a:lstStyle/>
          <a:p>
            <a:r>
              <a:rPr lang="ru-RU" sz="1400" b="1" i="1" dirty="0">
                <a:solidFill>
                  <a:srgbClr val="C00000"/>
                </a:solidFill>
              </a:rPr>
              <a:t>Перемещение и изменение размеров элементов на графике загрузки рабочих мест</a:t>
            </a:r>
          </a:p>
          <a:p>
            <a:endParaRPr lang="ru-RU" sz="1400" b="1" i="1" dirty="0">
              <a:solidFill>
                <a:srgbClr val="C00000"/>
              </a:solidFill>
            </a:endParaRPr>
          </a:p>
          <a:p>
            <a:pPr lvl="0"/>
            <a:r>
              <a:rPr lang="ru-RU" sz="1400" dirty="0"/>
              <a:t>Линии технологических операций, ремонтов и простоев на графике загрузки рабочих мест можно перемещать, удлинять и укорачивать непосредственно при помощи мыши.</a:t>
            </a:r>
          </a:p>
        </p:txBody>
      </p:sp>
    </p:spTree>
    <p:extLst>
      <p:ext uri="{BB962C8B-B14F-4D97-AF65-F5344CB8AC3E}">
        <p14:creationId xmlns:p14="http://schemas.microsoft.com/office/powerpoint/2010/main" val="1535901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ushot-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139458"/>
            <a:ext cx="5414385" cy="25790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095856" cy="2677656"/>
          </a:xfrm>
          <a:prstGeom prst="rect">
            <a:avLst/>
          </a:prstGeom>
          <a:noFill/>
        </p:spPr>
        <p:txBody>
          <a:bodyPr wrap="square" rtlCol="0">
            <a:spAutoFit/>
          </a:bodyPr>
          <a:lstStyle/>
          <a:p>
            <a:r>
              <a:rPr lang="ru-RU" sz="1400" b="1" i="1" dirty="0">
                <a:solidFill>
                  <a:srgbClr val="C00000"/>
                </a:solidFill>
              </a:rPr>
              <a:t>Досрочное завершение операции</a:t>
            </a:r>
          </a:p>
          <a:p>
            <a:endParaRPr lang="ru-RU" sz="1400" b="1" i="1" dirty="0">
              <a:solidFill>
                <a:srgbClr val="C00000"/>
              </a:solidFill>
            </a:endParaRPr>
          </a:p>
          <a:p>
            <a:pPr lvl="0"/>
            <a:r>
              <a:rPr lang="ru-RU" sz="1400" dirty="0"/>
              <a:t>В случае поступления сведений о досрочном завершении операции можно предпринять следующие действия: установить курсор мыши над линией операции, которую необходимо завершить, затем нажать правую кнопку мыши; в появившемся меню выбрать пункт Завершить сейчас.</a:t>
            </a:r>
          </a:p>
        </p:txBody>
      </p:sp>
    </p:spTree>
    <p:extLst>
      <p:ext uri="{BB962C8B-B14F-4D97-AF65-F5344CB8AC3E}">
        <p14:creationId xmlns:p14="http://schemas.microsoft.com/office/powerpoint/2010/main" val="32353590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ushot-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149113"/>
            <a:ext cx="5373844" cy="25597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095856" cy="3970318"/>
          </a:xfrm>
          <a:prstGeom prst="rect">
            <a:avLst/>
          </a:prstGeom>
          <a:noFill/>
        </p:spPr>
        <p:txBody>
          <a:bodyPr wrap="square" rtlCol="0">
            <a:spAutoFit/>
          </a:bodyPr>
          <a:lstStyle/>
          <a:p>
            <a:r>
              <a:rPr lang="ru-RU" sz="1400" b="1" i="1" dirty="0">
                <a:solidFill>
                  <a:srgbClr val="C00000"/>
                </a:solidFill>
              </a:rPr>
              <a:t>Начало новой операции после досрочного завершения предыдущей</a:t>
            </a:r>
          </a:p>
          <a:p>
            <a:endParaRPr lang="ru-RU" sz="1400" b="1" i="1" dirty="0">
              <a:solidFill>
                <a:srgbClr val="C00000"/>
              </a:solidFill>
            </a:endParaRPr>
          </a:p>
          <a:p>
            <a:pPr lvl="0"/>
            <a:r>
              <a:rPr lang="ru-RU" sz="1400" dirty="0"/>
              <a:t>Если позиция оперативного плана, обработка которой запланирована следующей для данного рабочего места, уже прошла все предварительные </a:t>
            </a:r>
            <a:r>
              <a:rPr lang="ru-RU" sz="1400" dirty="0" smtClean="0"/>
              <a:t>стадии </a:t>
            </a:r>
            <a:r>
              <a:rPr lang="ru-RU" sz="1400" dirty="0"/>
              <a:t>обработки, то можно немедленно приступить к следующей для данного рабочего места операции. Система оперативного контроля сообщает об этом факте диспетчеру при помощи особой стрелки (линии ожидания) и мигающего индикатора состояния станка.</a:t>
            </a:r>
          </a:p>
        </p:txBody>
      </p:sp>
    </p:spTree>
    <p:extLst>
      <p:ext uri="{BB962C8B-B14F-4D97-AF65-F5344CB8AC3E}">
        <p14:creationId xmlns:p14="http://schemas.microsoft.com/office/powerpoint/2010/main" val="920241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098"/>
            <a:ext cx="9144000" cy="707886"/>
          </a:xfrm>
          <a:prstGeom prst="rect">
            <a:avLst/>
          </a:prstGeom>
          <a:noFill/>
        </p:spPr>
        <p:txBody>
          <a:bodyPr wrap="square" rtlCol="0">
            <a:spAutoFit/>
          </a:bodyPr>
          <a:lstStyle/>
          <a:p>
            <a:pPr algn="ctr"/>
            <a:r>
              <a:rPr lang="ru-RU" sz="4000" i="1" dirty="0" smtClean="0">
                <a:solidFill>
                  <a:srgbClr val="C00000"/>
                </a:solidFill>
              </a:rPr>
              <a:t>Установка </a:t>
            </a:r>
            <a:r>
              <a:rPr lang="en-US" sz="4000" i="1" dirty="0" smtClean="0">
                <a:solidFill>
                  <a:srgbClr val="C00000"/>
                </a:solidFill>
              </a:rPr>
              <a:t>Zenith SPPS</a:t>
            </a:r>
            <a:endParaRPr lang="ru-RU" sz="4000" i="1" dirty="0">
              <a:solidFill>
                <a:srgbClr val="C00000"/>
              </a:solidFill>
            </a:endParaRPr>
          </a:p>
        </p:txBody>
      </p:sp>
      <p:sp>
        <p:nvSpPr>
          <p:cNvPr id="7" name="TextBox 6"/>
          <p:cNvSpPr txBox="1"/>
          <p:nvPr/>
        </p:nvSpPr>
        <p:spPr>
          <a:xfrm>
            <a:off x="1070191" y="4161854"/>
            <a:ext cx="7003618" cy="923330"/>
          </a:xfrm>
          <a:prstGeom prst="rect">
            <a:avLst/>
          </a:prstGeom>
          <a:noFill/>
        </p:spPr>
        <p:txBody>
          <a:bodyPr wrap="square" rtlCol="0">
            <a:spAutoFit/>
          </a:bodyPr>
          <a:lstStyle/>
          <a:p>
            <a:pPr algn="ctr"/>
            <a:r>
              <a:rPr lang="ru-RU" i="1" dirty="0" smtClean="0"/>
              <a:t>Установка (инсталляция) системы Zenith SPPS аналогична установке большинства распространенных приложений Windows.</a:t>
            </a:r>
            <a:endParaRPr lang="ru-RU" i="1" dirty="0"/>
          </a:p>
        </p:txBody>
      </p:sp>
    </p:spTree>
    <p:extLst>
      <p:ext uri="{BB962C8B-B14F-4D97-AF65-F5344CB8AC3E}">
        <p14:creationId xmlns:p14="http://schemas.microsoft.com/office/powerpoint/2010/main" val="492799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Oper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436986"/>
            <a:ext cx="4032448" cy="3984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2246769"/>
          </a:xfrm>
          <a:prstGeom prst="rect">
            <a:avLst/>
          </a:prstGeom>
          <a:noFill/>
        </p:spPr>
        <p:txBody>
          <a:bodyPr wrap="square" rtlCol="0">
            <a:spAutoFit/>
          </a:bodyPr>
          <a:lstStyle/>
          <a:p>
            <a:r>
              <a:rPr lang="ru-RU" sz="1400" b="1" i="1" dirty="0">
                <a:solidFill>
                  <a:srgbClr val="C00000"/>
                </a:solidFill>
              </a:rPr>
              <a:t>Ввод исполнителей операции (бригады)</a:t>
            </a:r>
          </a:p>
          <a:p>
            <a:endParaRPr lang="ru-RU" sz="1400" b="1" i="1" dirty="0">
              <a:solidFill>
                <a:srgbClr val="C00000"/>
              </a:solidFill>
            </a:endParaRPr>
          </a:p>
          <a:p>
            <a:pPr lvl="0"/>
            <a:r>
              <a:rPr lang="ru-RU" sz="1400" dirty="0"/>
              <a:t>Ввод списка людей, исполняющих операцию, производится на закладке «Бригада» диалогового окна «Параметры операции». Здесь же для каждого члена бригады можно установить коэффициент трудового участия (КТУ).</a:t>
            </a:r>
          </a:p>
        </p:txBody>
      </p:sp>
    </p:spTree>
    <p:extLst>
      <p:ext uri="{BB962C8B-B14F-4D97-AF65-F5344CB8AC3E}">
        <p14:creationId xmlns:p14="http://schemas.microsoft.com/office/powerpoint/2010/main" val="16078707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Oper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58201"/>
            <a:ext cx="3989502" cy="394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3539430"/>
          </a:xfrm>
          <a:prstGeom prst="rect">
            <a:avLst/>
          </a:prstGeom>
          <a:noFill/>
        </p:spPr>
        <p:txBody>
          <a:bodyPr wrap="square" rtlCol="0">
            <a:spAutoFit/>
          </a:bodyPr>
          <a:lstStyle/>
          <a:p>
            <a:r>
              <a:rPr lang="ru-RU" sz="1400" b="1" i="1" dirty="0">
                <a:solidFill>
                  <a:srgbClr val="C00000"/>
                </a:solidFill>
              </a:rPr>
              <a:t>Управление межоперационными запасами</a:t>
            </a:r>
          </a:p>
          <a:p>
            <a:endParaRPr lang="ru-RU" sz="1400" b="1" i="1" dirty="0">
              <a:solidFill>
                <a:srgbClr val="C00000"/>
              </a:solidFill>
            </a:endParaRPr>
          </a:p>
          <a:p>
            <a:pPr lvl="0"/>
            <a:r>
              <a:rPr lang="ru-RU" sz="1400" dirty="0"/>
              <a:t>В Zenith SPPS для каждой операции можно указать, какие ресурсы выдаются для выполнения операции и какие возвращаются после операции. В начале операции ресурсы исключаются из общего списка запасов и привязываются к операции. После завершения операции возвращенные материальные ценности включаются в общий список запасов. Факты выдачи/приемки фиксируются на закладке «Учет» диалога «Параметры операции».</a:t>
            </a:r>
          </a:p>
        </p:txBody>
      </p:sp>
    </p:spTree>
    <p:extLst>
      <p:ext uri="{BB962C8B-B14F-4D97-AF65-F5344CB8AC3E}">
        <p14:creationId xmlns:p14="http://schemas.microsoft.com/office/powerpoint/2010/main" val="23397453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Plan0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666411"/>
            <a:ext cx="5697557" cy="152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663808" cy="3323987"/>
          </a:xfrm>
          <a:prstGeom prst="rect">
            <a:avLst/>
          </a:prstGeom>
          <a:noFill/>
        </p:spPr>
        <p:txBody>
          <a:bodyPr wrap="square" rtlCol="0">
            <a:spAutoFit/>
          </a:bodyPr>
          <a:lstStyle/>
          <a:p>
            <a:r>
              <a:rPr lang="ru-RU" sz="1400" b="1" i="1" dirty="0">
                <a:solidFill>
                  <a:srgbClr val="C00000"/>
                </a:solidFill>
              </a:rPr>
              <a:t>Управление межоперационными запасами</a:t>
            </a:r>
          </a:p>
          <a:p>
            <a:endParaRPr lang="ru-RU" sz="1400" b="1" i="1" dirty="0">
              <a:solidFill>
                <a:srgbClr val="C00000"/>
              </a:solidFill>
            </a:endParaRPr>
          </a:p>
          <a:p>
            <a:pPr lvl="0"/>
            <a:r>
              <a:rPr lang="ru-RU" sz="1400" dirty="0"/>
              <a:t>При необходимости межоперационные запасы могут быть введены, а их состояние проконтролировано и изменено посредством специально предназначенной для этого таблицы «Межоперационные запасы», вызов которой находится в меню Управление.</a:t>
            </a:r>
          </a:p>
        </p:txBody>
      </p:sp>
    </p:spTree>
    <p:extLst>
      <p:ext uri="{BB962C8B-B14F-4D97-AF65-F5344CB8AC3E}">
        <p14:creationId xmlns:p14="http://schemas.microsoft.com/office/powerpoint/2010/main" val="37058341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4067944" y="1285245"/>
            <a:ext cx="4803758" cy="4287510"/>
            <a:chOff x="4139952" y="1386186"/>
            <a:chExt cx="4803758" cy="4287510"/>
          </a:xfrm>
        </p:grpSpPr>
        <p:pic>
          <p:nvPicPr>
            <p:cNvPr id="51202" name="Picture 2" descr="Place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386186"/>
              <a:ext cx="4803758"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ushot-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9831" y="4798983"/>
              <a:ext cx="4064000" cy="8747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3455896" cy="3539430"/>
          </a:xfrm>
          <a:prstGeom prst="rect">
            <a:avLst/>
          </a:prstGeom>
          <a:noFill/>
        </p:spPr>
        <p:txBody>
          <a:bodyPr wrap="square" rtlCol="0">
            <a:spAutoFit/>
          </a:bodyPr>
          <a:lstStyle/>
          <a:p>
            <a:r>
              <a:rPr lang="ru-RU" sz="1400" b="1" i="1" dirty="0">
                <a:solidFill>
                  <a:srgbClr val="C00000"/>
                </a:solidFill>
              </a:rPr>
              <a:t>Действия в случае постановки единицы оборудования на ремонт</a:t>
            </a:r>
          </a:p>
          <a:p>
            <a:endParaRPr lang="ru-RU" sz="1400" b="1" i="1" dirty="0">
              <a:solidFill>
                <a:srgbClr val="C00000"/>
              </a:solidFill>
            </a:endParaRPr>
          </a:p>
          <a:p>
            <a:pPr lvl="0"/>
            <a:r>
              <a:rPr lang="ru-RU" sz="1400" dirty="0"/>
              <a:t>Если оборудование на рабочем месте поставлено на ремонт, то необходимо предпринять следующее: нажмите графике загрузки рабочих мест на кнопку с инвентарным номером станка либо выделите станок и нажмите на клавиши </a:t>
            </a:r>
            <a:r>
              <a:rPr lang="ru-RU" sz="1400" dirty="0" err="1"/>
              <a:t>Ctrl-Enter</a:t>
            </a:r>
            <a:r>
              <a:rPr lang="ru-RU" sz="1400" dirty="0"/>
              <a:t>. В открывшемся диалоге в группе «Элемент в списке заданий» выберите «Ремонт», нажмите кнопку + в нижней части диалогового окна, после чего в «Списке заданий» появится новая запись.</a:t>
            </a:r>
          </a:p>
        </p:txBody>
      </p:sp>
    </p:spTree>
    <p:extLst>
      <p:ext uri="{BB962C8B-B14F-4D97-AF65-F5344CB8AC3E}">
        <p14:creationId xmlns:p14="http://schemas.microsoft.com/office/powerpoint/2010/main" val="29044303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lon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358740"/>
            <a:ext cx="4032448" cy="414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3754874"/>
          </a:xfrm>
          <a:prstGeom prst="rect">
            <a:avLst/>
          </a:prstGeom>
          <a:noFill/>
        </p:spPr>
        <p:txBody>
          <a:bodyPr wrap="square" rtlCol="0">
            <a:spAutoFit/>
          </a:bodyPr>
          <a:lstStyle/>
          <a:p>
            <a:r>
              <a:rPr lang="ru-RU" sz="1400" b="1" i="1" dirty="0">
                <a:solidFill>
                  <a:srgbClr val="C00000"/>
                </a:solidFill>
              </a:rPr>
              <a:t>Добавление в расписание дополнительных операций</a:t>
            </a:r>
          </a:p>
          <a:p>
            <a:endParaRPr lang="ru-RU" sz="1400" b="1" i="1" dirty="0">
              <a:solidFill>
                <a:srgbClr val="C00000"/>
              </a:solidFill>
            </a:endParaRPr>
          </a:p>
          <a:p>
            <a:pPr lvl="0"/>
            <a:r>
              <a:rPr lang="ru-RU" sz="1400" dirty="0"/>
              <a:t>В реальном производстве часто возникает ситуация, когда необходимо повторно выполнить ряд технологических операций или добавить операции, которые не были изначально запланированы. Для создания новой позиции оперативного плана с копированием технологических операций выберите исходную позицию в окне «Оперативный план», а затем вызовите пункты главного меню </a:t>
            </a:r>
            <a:r>
              <a:rPr lang="ru-RU" sz="1400" dirty="0" smtClean="0"/>
              <a:t>«Планирование» </a:t>
            </a:r>
            <a:r>
              <a:rPr lang="ru-RU" sz="1400" dirty="0"/>
              <a:t>и </a:t>
            </a:r>
            <a:r>
              <a:rPr lang="ru-RU" sz="1400" dirty="0" smtClean="0"/>
              <a:t>«Клонировать </a:t>
            </a:r>
            <a:r>
              <a:rPr lang="ru-RU" sz="1400" dirty="0"/>
              <a:t>или разбить</a:t>
            </a:r>
            <a:r>
              <a:rPr lang="ru-RU" sz="1400" dirty="0" smtClean="0"/>
              <a:t>…».</a:t>
            </a:r>
            <a:endParaRPr lang="ru-RU" sz="1400" dirty="0"/>
          </a:p>
        </p:txBody>
      </p:sp>
    </p:spTree>
    <p:extLst>
      <p:ext uri="{BB962C8B-B14F-4D97-AF65-F5344CB8AC3E}">
        <p14:creationId xmlns:p14="http://schemas.microsoft.com/office/powerpoint/2010/main" val="10947923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707886"/>
          </a:xfrm>
          <a:prstGeom prst="rect">
            <a:avLst/>
          </a:prstGeom>
          <a:noFill/>
        </p:spPr>
        <p:txBody>
          <a:bodyPr wrap="square" rtlCol="0">
            <a:spAutoFit/>
          </a:bodyPr>
          <a:lstStyle/>
          <a:p>
            <a:pPr algn="ctr"/>
            <a:r>
              <a:rPr lang="ru-RU" sz="4000" i="1" dirty="0" smtClean="0">
                <a:solidFill>
                  <a:srgbClr val="C00000"/>
                </a:solidFill>
              </a:rPr>
              <a:t>Дополнительные модули</a:t>
            </a:r>
            <a:endParaRPr lang="ru-RU" sz="4000" i="1" dirty="0">
              <a:solidFill>
                <a:srgbClr val="C00000"/>
              </a:solidFill>
            </a:endParaRPr>
          </a:p>
        </p:txBody>
      </p:sp>
      <p:sp>
        <p:nvSpPr>
          <p:cNvPr id="7" name="TextBox 6"/>
          <p:cNvSpPr txBox="1"/>
          <p:nvPr/>
        </p:nvSpPr>
        <p:spPr>
          <a:xfrm>
            <a:off x="1466235" y="4161854"/>
            <a:ext cx="6211530" cy="646331"/>
          </a:xfrm>
          <a:prstGeom prst="rect">
            <a:avLst/>
          </a:prstGeom>
          <a:noFill/>
        </p:spPr>
        <p:txBody>
          <a:bodyPr wrap="square" rtlCol="0">
            <a:spAutoFit/>
          </a:bodyPr>
          <a:lstStyle/>
          <a:p>
            <a:pPr algn="ctr"/>
            <a:r>
              <a:rPr lang="ru-RU" i="1" dirty="0" smtClean="0"/>
              <a:t>В данном разделе рассматриваются дополнительные модули </a:t>
            </a:r>
            <a:r>
              <a:rPr lang="en-US" i="1" dirty="0" smtClean="0"/>
              <a:t>MES-</a:t>
            </a:r>
            <a:r>
              <a:rPr lang="ru-RU" i="1" dirty="0" smtClean="0"/>
              <a:t>системы </a:t>
            </a:r>
            <a:r>
              <a:rPr lang="en-US" i="1" dirty="0" smtClean="0"/>
              <a:t>Zenith SPPS.</a:t>
            </a:r>
            <a:endParaRPr lang="ru-RU" i="1" dirty="0"/>
          </a:p>
        </p:txBody>
      </p:sp>
    </p:spTree>
    <p:extLst>
      <p:ext uri="{BB962C8B-B14F-4D97-AF65-F5344CB8AC3E}">
        <p14:creationId xmlns:p14="http://schemas.microsoft.com/office/powerpoint/2010/main" val="20084910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0000" y="2160000"/>
            <a:ext cx="3455896" cy="4185761"/>
          </a:xfrm>
          <a:prstGeom prst="rect">
            <a:avLst/>
          </a:prstGeom>
          <a:noFill/>
        </p:spPr>
        <p:txBody>
          <a:bodyPr wrap="square" rtlCol="0">
            <a:spAutoFit/>
          </a:bodyPr>
          <a:lstStyle/>
          <a:p>
            <a:r>
              <a:rPr lang="ru-RU" sz="1400" b="1" i="1" dirty="0">
                <a:solidFill>
                  <a:srgbClr val="C00000"/>
                </a:solidFill>
              </a:rPr>
              <a:t>Удалённый доступ – АРМ мастера (исполнителя)</a:t>
            </a:r>
          </a:p>
          <a:p>
            <a:endParaRPr lang="ru-RU" sz="1400" b="1" i="1" dirty="0">
              <a:solidFill>
                <a:srgbClr val="C00000"/>
              </a:solidFill>
            </a:endParaRPr>
          </a:p>
          <a:p>
            <a:pPr lvl="0"/>
            <a:r>
              <a:rPr lang="ru-RU" sz="1400" dirty="0"/>
              <a:t>Zenith SPPS позволяет управлять оперативным планом с других </a:t>
            </a:r>
            <a:r>
              <a:rPr lang="ru-RU" sz="1400" dirty="0" smtClean="0"/>
              <a:t>компьютеров в составе сети. </a:t>
            </a:r>
            <a:r>
              <a:rPr lang="ru-RU" sz="1400" dirty="0"/>
              <a:t>Для этого в состав пакета программ входит приложение Удалённый доступ, обеспечивающее дистанционное </a:t>
            </a:r>
            <a:r>
              <a:rPr lang="ru-RU" sz="1400" dirty="0" smtClean="0"/>
              <a:t>управление. УД позволяет </a:t>
            </a:r>
            <a:r>
              <a:rPr lang="ru-RU" sz="1400" dirty="0"/>
              <a:t>передавать основному модулю </a:t>
            </a:r>
            <a:r>
              <a:rPr lang="ru-RU" sz="1400" dirty="0" smtClean="0"/>
              <a:t>информацию о статусе операции, </a:t>
            </a:r>
            <a:r>
              <a:rPr lang="ru-RU" sz="1400" dirty="0"/>
              <a:t>а также просматривать сведения о текущей и нескольких последующих операциях, выполняемых на одном или нескольких рабочих местах. </a:t>
            </a:r>
            <a:r>
              <a:rPr lang="ru-RU" sz="1400" dirty="0" smtClean="0"/>
              <a:t>Данные </a:t>
            </a:r>
            <a:r>
              <a:rPr lang="ru-RU" sz="1400" dirty="0"/>
              <a:t>вносятся в производственное расписание и отражаются на графике загрузки рабочих мест.</a:t>
            </a:r>
          </a:p>
        </p:txBody>
      </p:sp>
      <p:grpSp>
        <p:nvGrpSpPr>
          <p:cNvPr id="4" name="Группа 3"/>
          <p:cNvGrpSpPr/>
          <p:nvPr/>
        </p:nvGrpSpPr>
        <p:grpSpPr>
          <a:xfrm>
            <a:off x="4347890" y="1270447"/>
            <a:ext cx="4544590" cy="4317107"/>
            <a:chOff x="4211960" y="1255291"/>
            <a:chExt cx="4544590" cy="4317107"/>
          </a:xfrm>
        </p:grpSpPr>
        <p:pic>
          <p:nvPicPr>
            <p:cNvPr id="53252" name="Picture 4" descr="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255291"/>
              <a:ext cx="2952328" cy="3483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3" descr="Remo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025" y="2060848"/>
              <a:ext cx="3184525"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539296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358937"/>
            <a:ext cx="5571208" cy="4140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80000" y="2160000"/>
            <a:ext cx="2807824" cy="3323987"/>
          </a:xfrm>
          <a:prstGeom prst="rect">
            <a:avLst/>
          </a:prstGeom>
          <a:noFill/>
        </p:spPr>
        <p:txBody>
          <a:bodyPr wrap="square" rtlCol="0">
            <a:spAutoFit/>
          </a:bodyPr>
          <a:lstStyle/>
          <a:p>
            <a:r>
              <a:rPr lang="ru-RU" sz="1400" b="1" i="1" dirty="0">
                <a:solidFill>
                  <a:srgbClr val="C00000"/>
                </a:solidFill>
              </a:rPr>
              <a:t>Модуль техподготовки </a:t>
            </a:r>
            <a:r>
              <a:rPr lang="en-US" sz="1400" b="1" i="1" dirty="0">
                <a:solidFill>
                  <a:srgbClr val="C00000"/>
                </a:solidFill>
              </a:rPr>
              <a:t>Zenith TECH</a:t>
            </a:r>
          </a:p>
          <a:p>
            <a:endParaRPr lang="ru-RU" sz="1400" b="1" i="1" dirty="0">
              <a:solidFill>
                <a:srgbClr val="C00000"/>
              </a:solidFill>
            </a:endParaRPr>
          </a:p>
          <a:p>
            <a:pPr lvl="0"/>
            <a:r>
              <a:rPr lang="ru-RU" sz="1400" dirty="0"/>
              <a:t>Zenith TECH - </a:t>
            </a:r>
            <a:r>
              <a:rPr lang="ru-RU" sz="1400" dirty="0" smtClean="0"/>
              <a:t>модуль </a:t>
            </a:r>
            <a:r>
              <a:rPr lang="ru-RU" sz="1400" dirty="0"/>
              <a:t>технологической подготовки, </a:t>
            </a:r>
            <a:r>
              <a:rPr lang="ru-RU" sz="1400" dirty="0" smtClean="0"/>
              <a:t>обеспечивающий интерфейс </a:t>
            </a:r>
            <a:r>
              <a:rPr lang="ru-RU" sz="1400" dirty="0"/>
              <a:t>для выполнения </a:t>
            </a:r>
            <a:r>
              <a:rPr lang="ru-RU" sz="1400" dirty="0" smtClean="0"/>
              <a:t>разузлования </a:t>
            </a:r>
            <a:r>
              <a:rPr lang="ru-RU" sz="1400" dirty="0"/>
              <a:t>производственных заказов; </a:t>
            </a:r>
            <a:r>
              <a:rPr lang="ru-RU" sz="1400" dirty="0" smtClean="0"/>
              <a:t>ввода </a:t>
            </a:r>
            <a:r>
              <a:rPr lang="ru-RU" sz="1400" dirty="0"/>
              <a:t>состава и объема материальных ресурсов, необходимых для выполнения заказа; </a:t>
            </a:r>
            <a:r>
              <a:rPr lang="ru-RU" sz="1400" dirty="0" smtClean="0"/>
              <a:t>ввода </a:t>
            </a:r>
            <a:r>
              <a:rPr lang="ru-RU" sz="1400" dirty="0"/>
              <a:t>технологических операций; </a:t>
            </a:r>
            <a:r>
              <a:rPr lang="ru-RU" sz="1400" dirty="0" smtClean="0"/>
              <a:t>создания </a:t>
            </a:r>
            <a:r>
              <a:rPr lang="ru-RU" sz="1400" dirty="0"/>
              <a:t>заказа </a:t>
            </a:r>
            <a:r>
              <a:rPr lang="ru-RU" sz="1400" dirty="0" smtClean="0"/>
              <a:t>«по шаблону»; ведения </a:t>
            </a:r>
            <a:r>
              <a:rPr lang="ru-RU" sz="1400" dirty="0"/>
              <a:t>архива заказов</a:t>
            </a:r>
            <a:r>
              <a:rPr lang="ru-RU" sz="1400" dirty="0" smtClean="0"/>
              <a:t>.</a:t>
            </a:r>
            <a:endParaRPr lang="ru-RU" sz="1400" dirty="0"/>
          </a:p>
        </p:txBody>
      </p:sp>
    </p:spTree>
    <p:extLst>
      <p:ext uri="{BB962C8B-B14F-4D97-AF65-F5344CB8AC3E}">
        <p14:creationId xmlns:p14="http://schemas.microsoft.com/office/powerpoint/2010/main" val="7608495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707886"/>
          </a:xfrm>
          <a:prstGeom prst="rect">
            <a:avLst/>
          </a:prstGeom>
          <a:noFill/>
        </p:spPr>
        <p:txBody>
          <a:bodyPr wrap="square" rtlCol="0">
            <a:spAutoFit/>
          </a:bodyPr>
          <a:lstStyle/>
          <a:p>
            <a:pPr algn="ctr"/>
            <a:r>
              <a:rPr lang="ru-RU" sz="4000" i="1" dirty="0" smtClean="0">
                <a:solidFill>
                  <a:srgbClr val="C00000"/>
                </a:solidFill>
              </a:rPr>
              <a:t>Надстройки</a:t>
            </a:r>
            <a:endParaRPr lang="ru-RU" sz="4000" i="1" dirty="0">
              <a:solidFill>
                <a:srgbClr val="C00000"/>
              </a:solidFill>
            </a:endParaRPr>
          </a:p>
        </p:txBody>
      </p:sp>
      <p:sp>
        <p:nvSpPr>
          <p:cNvPr id="7" name="TextBox 6"/>
          <p:cNvSpPr txBox="1"/>
          <p:nvPr/>
        </p:nvSpPr>
        <p:spPr>
          <a:xfrm>
            <a:off x="1466235" y="4161854"/>
            <a:ext cx="6211530" cy="646331"/>
          </a:xfrm>
          <a:prstGeom prst="rect">
            <a:avLst/>
          </a:prstGeom>
          <a:noFill/>
        </p:spPr>
        <p:txBody>
          <a:bodyPr wrap="square" rtlCol="0">
            <a:spAutoFit/>
          </a:bodyPr>
          <a:lstStyle/>
          <a:p>
            <a:pPr algn="ctr"/>
            <a:r>
              <a:rPr lang="ru-RU" i="1" dirty="0" smtClean="0"/>
              <a:t>В данном разделе рассматриваются надстройки</a:t>
            </a:r>
            <a:br>
              <a:rPr lang="ru-RU" i="1" dirty="0" smtClean="0"/>
            </a:br>
            <a:r>
              <a:rPr lang="ru-RU" i="1" dirty="0" smtClean="0"/>
              <a:t>к </a:t>
            </a:r>
            <a:r>
              <a:rPr lang="en-US" i="1" dirty="0" smtClean="0"/>
              <a:t>MES-</a:t>
            </a:r>
            <a:r>
              <a:rPr lang="ru-RU" i="1" dirty="0" smtClean="0"/>
              <a:t>системе </a:t>
            </a:r>
            <a:r>
              <a:rPr lang="en-US" i="1" dirty="0" smtClean="0"/>
              <a:t>Zenith SPPS.</a:t>
            </a:r>
            <a:endParaRPr lang="ru-RU" i="1" dirty="0"/>
          </a:p>
        </p:txBody>
      </p:sp>
    </p:spTree>
    <p:extLst>
      <p:ext uri="{BB962C8B-B14F-4D97-AF65-F5344CB8AC3E}">
        <p14:creationId xmlns:p14="http://schemas.microsoft.com/office/powerpoint/2010/main" val="8568301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0000" y="2160000"/>
            <a:ext cx="3455896" cy="3970318"/>
          </a:xfrm>
          <a:prstGeom prst="rect">
            <a:avLst/>
          </a:prstGeom>
          <a:noFill/>
        </p:spPr>
        <p:txBody>
          <a:bodyPr wrap="square" rtlCol="0">
            <a:spAutoFit/>
          </a:bodyPr>
          <a:lstStyle/>
          <a:p>
            <a:r>
              <a:rPr lang="ru-RU" sz="1400" b="1" i="1" dirty="0">
                <a:solidFill>
                  <a:srgbClr val="C00000"/>
                </a:solidFill>
              </a:rPr>
              <a:t>Надстройка «Расчёт трудоёмкости операций</a:t>
            </a:r>
            <a:r>
              <a:rPr lang="ru-RU" sz="1400" b="1" i="1" dirty="0" smtClean="0">
                <a:solidFill>
                  <a:srgbClr val="C00000"/>
                </a:solidFill>
              </a:rPr>
              <a:t>»</a:t>
            </a:r>
          </a:p>
          <a:p>
            <a:endParaRPr lang="ru-RU" sz="1400" b="1" i="1" dirty="0">
              <a:solidFill>
                <a:srgbClr val="C00000"/>
              </a:solidFill>
            </a:endParaRPr>
          </a:p>
          <a:p>
            <a:r>
              <a:rPr lang="ru-RU" sz="1400" dirty="0"/>
              <a:t>В ряде случаев на производстве необходим упрощенный </a:t>
            </a:r>
            <a:r>
              <a:rPr lang="ru-RU" sz="1400" dirty="0" smtClean="0"/>
              <a:t>расчёт объёмов </a:t>
            </a:r>
            <a:r>
              <a:rPr lang="ru-RU" sz="1400" dirty="0"/>
              <a:t>операций, исходя из количества позиций оперативного плана, к которым эти операции относятся</a:t>
            </a:r>
            <a:r>
              <a:rPr lang="ru-RU" sz="1400" dirty="0" smtClean="0"/>
              <a:t>. Применение </a:t>
            </a:r>
            <a:r>
              <a:rPr lang="ru-RU" sz="1400" dirty="0"/>
              <a:t>упрощенного расчета </a:t>
            </a:r>
            <a:r>
              <a:rPr lang="ru-RU" sz="1400" dirty="0" smtClean="0"/>
              <a:t>объёмов </a:t>
            </a:r>
            <a:r>
              <a:rPr lang="ru-RU" sz="1400" dirty="0"/>
              <a:t>операций при помощи надстройки «Расчёт трудоёмкости операций» может быть обоснованным, когда объём всех операций, необходимых для изготовления позиции (например, партии деталей) одинаков, и это справедливо для большинства позиций, входящих в ряд заказов</a:t>
            </a:r>
            <a:r>
              <a:rPr lang="ru-RU" sz="1400" dirty="0" smtClean="0"/>
              <a:t>.</a:t>
            </a:r>
            <a:endParaRPr lang="ru-RU" sz="1400"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609725"/>
            <a:ext cx="3609975"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735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3527904" cy="1877437"/>
          </a:xfrm>
          <a:prstGeom prst="rect">
            <a:avLst/>
          </a:prstGeom>
          <a:noFill/>
        </p:spPr>
        <p:txBody>
          <a:bodyPr wrap="square" rtlCol="0">
            <a:spAutoFit/>
          </a:bodyPr>
          <a:lstStyle/>
          <a:p>
            <a:r>
              <a:rPr lang="ru-RU" sz="1400" b="1" i="1" dirty="0">
                <a:solidFill>
                  <a:srgbClr val="C00000"/>
                </a:solidFill>
              </a:rPr>
              <a:t>Установка системы</a:t>
            </a:r>
          </a:p>
          <a:p>
            <a:endParaRPr lang="ru-RU" sz="1400" dirty="0" smtClean="0"/>
          </a:p>
          <a:p>
            <a:r>
              <a:rPr lang="ru-RU" sz="1400" dirty="0" smtClean="0"/>
              <a:t>Для установки системы запустите исполняемый файл установочного пакета.</a:t>
            </a:r>
          </a:p>
          <a:p>
            <a:r>
              <a:rPr lang="ru-RU" sz="1400" dirty="0" smtClean="0"/>
              <a:t/>
            </a:r>
            <a:br>
              <a:rPr lang="ru-RU" sz="1400" dirty="0" smtClean="0"/>
            </a:br>
            <a:r>
              <a:rPr lang="ru-RU" sz="1400" dirty="0" smtClean="0"/>
              <a:t>Для демонстрационной версии – это самораспаковывающийся архив.</a:t>
            </a:r>
            <a:endParaRPr lang="ru-RU" sz="1400" dirty="0"/>
          </a:p>
        </p:txBody>
      </p:sp>
      <p:pic>
        <p:nvPicPr>
          <p:cNvPr id="1027" name="Picture 3" descr="Inst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463998"/>
            <a:ext cx="5040560" cy="393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3546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0000" y="2160000"/>
            <a:ext cx="3455896" cy="4185761"/>
          </a:xfrm>
          <a:prstGeom prst="rect">
            <a:avLst/>
          </a:prstGeom>
          <a:noFill/>
        </p:spPr>
        <p:txBody>
          <a:bodyPr wrap="square" rtlCol="0">
            <a:spAutoFit/>
          </a:bodyPr>
          <a:lstStyle/>
          <a:p>
            <a:r>
              <a:rPr lang="ru-RU" sz="1400" b="1" i="1" dirty="0">
                <a:solidFill>
                  <a:srgbClr val="C00000"/>
                </a:solidFill>
              </a:rPr>
              <a:t>Надстройка «Планируемое время</a:t>
            </a:r>
            <a:r>
              <a:rPr lang="ru-RU" sz="1400" b="1" i="1" dirty="0" smtClean="0">
                <a:solidFill>
                  <a:srgbClr val="C00000"/>
                </a:solidFill>
              </a:rPr>
              <a:t>»</a:t>
            </a:r>
          </a:p>
          <a:p>
            <a:endParaRPr lang="ru-RU" sz="1400" b="1" i="1" dirty="0">
              <a:solidFill>
                <a:srgbClr val="C00000"/>
              </a:solidFill>
            </a:endParaRPr>
          </a:p>
          <a:p>
            <a:r>
              <a:rPr lang="ru-RU" sz="1400" dirty="0"/>
              <a:t>Надстройку «Планируемое время» целесообразно использовать, когда в оперативном плане Zenith SPPS требуется ввести значения времени «Не раньше» и «Не позже» сразу для всех позиций заказа или изделия.</a:t>
            </a:r>
          </a:p>
          <a:p>
            <a:endParaRPr lang="ru-RU" sz="1400" dirty="0"/>
          </a:p>
          <a:p>
            <a:r>
              <a:rPr lang="ru-RU" sz="1400" dirty="0"/>
              <a:t>После запуска надстройки на экране появится диалоговое окно, в котором будет отражено название текущей позиции оперативного плана, а также минимальное время запуска и требуемое время выпуска. В верхней части диалога можно указать, вводить ли указанное время для текущей позиции, всех позиций изделия или всех позиций заказа. </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649549"/>
            <a:ext cx="5046365" cy="3408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62472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0000" y="2160000"/>
            <a:ext cx="3023848" cy="4185761"/>
          </a:xfrm>
          <a:prstGeom prst="rect">
            <a:avLst/>
          </a:prstGeom>
          <a:noFill/>
        </p:spPr>
        <p:txBody>
          <a:bodyPr wrap="square" rtlCol="0">
            <a:spAutoFit/>
          </a:bodyPr>
          <a:lstStyle/>
          <a:p>
            <a:r>
              <a:rPr lang="ru-RU" sz="1400" b="1" i="1" dirty="0">
                <a:solidFill>
                  <a:srgbClr val="C00000"/>
                </a:solidFill>
              </a:rPr>
              <a:t>Надстройка «Периодические простои</a:t>
            </a:r>
            <a:r>
              <a:rPr lang="ru-RU" sz="1400" b="1" i="1" dirty="0" smtClean="0">
                <a:solidFill>
                  <a:srgbClr val="C00000"/>
                </a:solidFill>
              </a:rPr>
              <a:t>»</a:t>
            </a:r>
          </a:p>
          <a:p>
            <a:endParaRPr lang="ru-RU" sz="1400" b="1" i="1" dirty="0">
              <a:solidFill>
                <a:srgbClr val="C00000"/>
              </a:solidFill>
            </a:endParaRPr>
          </a:p>
          <a:p>
            <a:r>
              <a:rPr lang="ru-RU" sz="1400" dirty="0"/>
              <a:t>Надстройка применяется для быстрого ввода организационных простоев в случаях, когда необходимо установить специальный график работы для одного или нескольких рабочих мест. Надстройка интегрируется с основным программным модулем </a:t>
            </a:r>
            <a:r>
              <a:rPr lang="ru-RU" sz="1400" dirty="0" smtClean="0"/>
              <a:t>Zenith </a:t>
            </a:r>
            <a:r>
              <a:rPr lang="ru-RU" sz="1400" dirty="0"/>
              <a:t>SPPS.</a:t>
            </a:r>
          </a:p>
          <a:p>
            <a:endParaRPr lang="ru-RU" sz="1400" dirty="0"/>
          </a:p>
          <a:p>
            <a:r>
              <a:rPr lang="ru-RU" sz="1400" dirty="0"/>
              <a:t>Работа с надстройкой начинается с создания новой серии простоев, для чего необходимо нажать кнопку «Создать новую серию». После этого серия появится в плане простоев. </a:t>
            </a:r>
          </a:p>
        </p:txBody>
      </p:sp>
      <p:grpSp>
        <p:nvGrpSpPr>
          <p:cNvPr id="2" name="Группа 1"/>
          <p:cNvGrpSpPr/>
          <p:nvPr/>
        </p:nvGrpSpPr>
        <p:grpSpPr>
          <a:xfrm>
            <a:off x="3563888" y="1196752"/>
            <a:ext cx="5377416" cy="4461470"/>
            <a:chOff x="3635896" y="1052736"/>
            <a:chExt cx="5377416" cy="446147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052736"/>
              <a:ext cx="4873360" cy="368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3789040"/>
              <a:ext cx="4806562" cy="1725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6612392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0000" y="2160000"/>
            <a:ext cx="2375776" cy="3970318"/>
          </a:xfrm>
          <a:prstGeom prst="rect">
            <a:avLst/>
          </a:prstGeom>
          <a:noFill/>
        </p:spPr>
        <p:txBody>
          <a:bodyPr wrap="square" rtlCol="0">
            <a:spAutoFit/>
          </a:bodyPr>
          <a:lstStyle/>
          <a:p>
            <a:r>
              <a:rPr lang="ru-RU" sz="1400" b="1" i="1" dirty="0">
                <a:solidFill>
                  <a:srgbClr val="C00000"/>
                </a:solidFill>
              </a:rPr>
              <a:t>Надстройка «Клонирование операций</a:t>
            </a:r>
            <a:r>
              <a:rPr lang="ru-RU" sz="1400" b="1" i="1" dirty="0" smtClean="0">
                <a:solidFill>
                  <a:srgbClr val="C00000"/>
                </a:solidFill>
              </a:rPr>
              <a:t>»</a:t>
            </a:r>
          </a:p>
          <a:p>
            <a:endParaRPr lang="ru-RU" sz="1400" b="1" i="1" dirty="0">
              <a:solidFill>
                <a:srgbClr val="C00000"/>
              </a:solidFill>
            </a:endParaRPr>
          </a:p>
          <a:p>
            <a:r>
              <a:rPr lang="ru-RU" sz="1400" dirty="0"/>
              <a:t>Надстройка предназначена для ввода в оперативный план дополнительных позиций (деталей, партий деталей или узлов) и операций, позволяющих поддержать процессы, возникающие в ходе изготовления изделия, такие как изготовление части заказа по отдельному графику или устранение брака</a:t>
            </a:r>
            <a:r>
              <a:rPr lang="ru-RU" sz="1400" dirty="0" smtClean="0"/>
              <a:t>.</a:t>
            </a:r>
            <a:endParaRPr lang="ru-RU" sz="1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008" y="1308492"/>
            <a:ext cx="5845472" cy="4208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523655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707886"/>
          </a:xfrm>
          <a:prstGeom prst="rect">
            <a:avLst/>
          </a:prstGeom>
          <a:noFill/>
        </p:spPr>
        <p:txBody>
          <a:bodyPr wrap="square" rtlCol="0">
            <a:spAutoFit/>
          </a:bodyPr>
          <a:lstStyle/>
          <a:p>
            <a:pPr algn="ctr"/>
            <a:r>
              <a:rPr lang="ru-RU" sz="4000" i="1" dirty="0" smtClean="0">
                <a:solidFill>
                  <a:srgbClr val="C00000"/>
                </a:solidFill>
              </a:rPr>
              <a:t>Документирование результатов</a:t>
            </a:r>
            <a:endParaRPr lang="ru-RU" sz="4000" i="1" dirty="0">
              <a:solidFill>
                <a:srgbClr val="C00000"/>
              </a:solidFill>
            </a:endParaRPr>
          </a:p>
        </p:txBody>
      </p:sp>
      <p:sp>
        <p:nvSpPr>
          <p:cNvPr id="7" name="TextBox 6"/>
          <p:cNvSpPr txBox="1"/>
          <p:nvPr/>
        </p:nvSpPr>
        <p:spPr>
          <a:xfrm>
            <a:off x="1214207" y="4161854"/>
            <a:ext cx="6715586" cy="1200329"/>
          </a:xfrm>
          <a:prstGeom prst="rect">
            <a:avLst/>
          </a:prstGeom>
          <a:noFill/>
        </p:spPr>
        <p:txBody>
          <a:bodyPr wrap="square" rtlCol="0">
            <a:spAutoFit/>
          </a:bodyPr>
          <a:lstStyle/>
          <a:p>
            <a:pPr algn="ctr"/>
            <a:r>
              <a:rPr lang="ru-RU" i="1" dirty="0" smtClean="0"/>
              <a:t>Zenith SPPS позволяет просматривать и распечатывать различные документы с данными, соответствующими текущему состоянию системы оперативного планирования и диспетчерского контроля.</a:t>
            </a:r>
            <a:endParaRPr lang="ru-RU" i="1" dirty="0"/>
          </a:p>
        </p:txBody>
      </p:sp>
    </p:spTree>
    <p:extLst>
      <p:ext uri="{BB962C8B-B14F-4D97-AF65-F5344CB8AC3E}">
        <p14:creationId xmlns:p14="http://schemas.microsoft.com/office/powerpoint/2010/main" val="1926914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Print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732" y="1880208"/>
            <a:ext cx="3383748" cy="3097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1815882"/>
          </a:xfrm>
          <a:prstGeom prst="rect">
            <a:avLst/>
          </a:prstGeom>
          <a:noFill/>
        </p:spPr>
        <p:txBody>
          <a:bodyPr wrap="square" rtlCol="0">
            <a:spAutoFit/>
          </a:bodyPr>
          <a:lstStyle/>
          <a:p>
            <a:r>
              <a:rPr lang="ru-RU" sz="1400" b="1" i="1" dirty="0">
                <a:solidFill>
                  <a:srgbClr val="C00000"/>
                </a:solidFill>
              </a:rPr>
              <a:t>Просмотр документа перед печатью</a:t>
            </a:r>
          </a:p>
          <a:p>
            <a:endParaRPr lang="ru-RU" sz="1400" b="1" i="1" dirty="0">
              <a:solidFill>
                <a:srgbClr val="C00000"/>
              </a:solidFill>
            </a:endParaRPr>
          </a:p>
          <a:p>
            <a:pPr lvl="0"/>
            <a:r>
              <a:rPr lang="ru-RU" sz="1400" dirty="0"/>
              <a:t>Для просмотра документа в том виде, в котором он может быть выведен на печать, выберите пункты Файл и Предварительный просмотр в главном меню.</a:t>
            </a:r>
          </a:p>
        </p:txBody>
      </p:sp>
    </p:spTree>
    <p:extLst>
      <p:ext uri="{BB962C8B-B14F-4D97-AF65-F5344CB8AC3E}">
        <p14:creationId xmlns:p14="http://schemas.microsoft.com/office/powerpoint/2010/main" val="14789590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Print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099281"/>
            <a:ext cx="5724636" cy="4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519792" cy="1169551"/>
          </a:xfrm>
          <a:prstGeom prst="rect">
            <a:avLst/>
          </a:prstGeom>
          <a:noFill/>
        </p:spPr>
        <p:txBody>
          <a:bodyPr wrap="square" rtlCol="0">
            <a:spAutoFit/>
          </a:bodyPr>
          <a:lstStyle/>
          <a:p>
            <a:r>
              <a:rPr lang="ru-RU" sz="1400" b="1" i="1" dirty="0">
                <a:solidFill>
                  <a:srgbClr val="C00000"/>
                </a:solidFill>
              </a:rPr>
              <a:t>Просмотр документа перед печатью</a:t>
            </a:r>
          </a:p>
          <a:p>
            <a:endParaRPr lang="ru-RU" sz="1400" b="1" i="1" dirty="0">
              <a:solidFill>
                <a:srgbClr val="C00000"/>
              </a:solidFill>
            </a:endParaRPr>
          </a:p>
          <a:p>
            <a:pPr lvl="0"/>
            <a:r>
              <a:rPr lang="ru-RU" sz="1400" dirty="0"/>
              <a:t>Окно предварительного просмотра.</a:t>
            </a:r>
          </a:p>
        </p:txBody>
      </p:sp>
    </p:spTree>
    <p:extLst>
      <p:ext uri="{BB962C8B-B14F-4D97-AF65-F5344CB8AC3E}">
        <p14:creationId xmlns:p14="http://schemas.microsoft.com/office/powerpoint/2010/main" val="16288761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Print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678496"/>
            <a:ext cx="4548266" cy="350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1815882"/>
          </a:xfrm>
          <a:prstGeom prst="rect">
            <a:avLst/>
          </a:prstGeom>
          <a:noFill/>
        </p:spPr>
        <p:txBody>
          <a:bodyPr wrap="square" rtlCol="0">
            <a:spAutoFit/>
          </a:bodyPr>
          <a:lstStyle/>
          <a:p>
            <a:r>
              <a:rPr lang="ru-RU" sz="1400" b="1" i="1" dirty="0">
                <a:solidFill>
                  <a:srgbClr val="C00000"/>
                </a:solidFill>
              </a:rPr>
              <a:t>Печать документа</a:t>
            </a:r>
          </a:p>
          <a:p>
            <a:endParaRPr lang="ru-RU" sz="1400" b="1" i="1" dirty="0">
              <a:solidFill>
                <a:srgbClr val="C00000"/>
              </a:solidFill>
            </a:endParaRPr>
          </a:p>
          <a:p>
            <a:pPr lvl="0"/>
            <a:r>
              <a:rPr lang="ru-RU" sz="1400" dirty="0"/>
              <a:t>Zenith SPPS позволяет выводить на печать документ, сопоставленный текущему активному окну. Для осуществления вывода на печать выберите пункты Файл и Печать… в главном меню </a:t>
            </a:r>
          </a:p>
        </p:txBody>
      </p:sp>
    </p:spTree>
    <p:extLst>
      <p:ext uri="{BB962C8B-B14F-4D97-AF65-F5344CB8AC3E}">
        <p14:creationId xmlns:p14="http://schemas.microsoft.com/office/powerpoint/2010/main" val="9439699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0000" y="2160000"/>
            <a:ext cx="3167864" cy="3970318"/>
          </a:xfrm>
          <a:prstGeom prst="rect">
            <a:avLst/>
          </a:prstGeom>
          <a:noFill/>
        </p:spPr>
        <p:txBody>
          <a:bodyPr wrap="square" rtlCol="0">
            <a:spAutoFit/>
          </a:bodyPr>
          <a:lstStyle/>
          <a:p>
            <a:r>
              <a:rPr lang="ru-RU" sz="1400" b="1" i="1" dirty="0">
                <a:solidFill>
                  <a:srgbClr val="C00000"/>
                </a:solidFill>
              </a:rPr>
              <a:t>Сохранение документа в виде файла</a:t>
            </a:r>
          </a:p>
          <a:p>
            <a:endParaRPr lang="ru-RU" sz="1400" b="1" i="1" dirty="0">
              <a:solidFill>
                <a:srgbClr val="C00000"/>
              </a:solidFill>
            </a:endParaRPr>
          </a:p>
          <a:p>
            <a:pPr lvl="0"/>
            <a:r>
              <a:rPr lang="ru-RU" sz="1400" dirty="0"/>
              <a:t>Сохранение документов возможно в виде файлов в следующих форматах: усовершенствованный метафайл </a:t>
            </a:r>
            <a:r>
              <a:rPr lang="en-US" sz="1400" dirty="0"/>
              <a:t>Windows (Enhanced Metafile) – </a:t>
            </a:r>
            <a:r>
              <a:rPr lang="ru-RU" sz="1400" dirty="0"/>
              <a:t>с расширением </a:t>
            </a:r>
            <a:r>
              <a:rPr lang="en-US" sz="1400" dirty="0"/>
              <a:t>EMF; </a:t>
            </a:r>
            <a:r>
              <a:rPr lang="ru-RU" sz="1400" dirty="0"/>
              <a:t>метафайл </a:t>
            </a:r>
            <a:r>
              <a:rPr lang="en-US" sz="1400" dirty="0"/>
              <a:t>Windows (Windows Metafile) – </a:t>
            </a:r>
            <a:r>
              <a:rPr lang="ru-RU" sz="1400" dirty="0"/>
              <a:t>с расширением </a:t>
            </a:r>
            <a:r>
              <a:rPr lang="en-US" sz="1400" dirty="0"/>
              <a:t>WMF; </a:t>
            </a:r>
            <a:r>
              <a:rPr lang="ru-RU" sz="1400" dirty="0"/>
              <a:t>файл формата </a:t>
            </a:r>
            <a:r>
              <a:rPr lang="en-US" sz="1400" dirty="0"/>
              <a:t>PNG (Portable Network Graphic) – </a:t>
            </a:r>
            <a:r>
              <a:rPr lang="ru-RU" sz="1400" dirty="0"/>
              <a:t>с расширением </a:t>
            </a:r>
            <a:r>
              <a:rPr lang="en-US" sz="1400" dirty="0"/>
              <a:t>PNG; </a:t>
            </a:r>
            <a:r>
              <a:rPr lang="ru-RU" sz="1400" dirty="0"/>
              <a:t>Книга </a:t>
            </a:r>
            <a:r>
              <a:rPr lang="en-US" sz="1400" dirty="0"/>
              <a:t>Microsoft Excel (Microsoft Excel Book) – </a:t>
            </a:r>
            <a:r>
              <a:rPr lang="ru-RU" sz="1400" dirty="0"/>
              <a:t>с расширением </a:t>
            </a:r>
            <a:r>
              <a:rPr lang="en-US" sz="1400" dirty="0"/>
              <a:t>XLS (</a:t>
            </a:r>
            <a:r>
              <a:rPr lang="ru-RU" sz="1400" dirty="0"/>
              <a:t>необходимо наличие установленной программы </a:t>
            </a:r>
            <a:r>
              <a:rPr lang="en-US" sz="1400" dirty="0"/>
              <a:t>MS Excel); HTML-</a:t>
            </a:r>
            <a:r>
              <a:rPr lang="ru-RU" sz="1400" dirty="0"/>
              <a:t>страница – с расширениями </a:t>
            </a:r>
            <a:r>
              <a:rPr lang="en-US" sz="1400" dirty="0"/>
              <a:t>HTM </a:t>
            </a:r>
            <a:r>
              <a:rPr lang="ru-RU" sz="1400" dirty="0"/>
              <a:t>и </a:t>
            </a:r>
            <a:r>
              <a:rPr lang="en-US" sz="1400" dirty="0"/>
              <a:t>HTML.</a:t>
            </a:r>
          </a:p>
        </p:txBody>
      </p:sp>
      <p:grpSp>
        <p:nvGrpSpPr>
          <p:cNvPr id="4" name="Группа 3"/>
          <p:cNvGrpSpPr/>
          <p:nvPr/>
        </p:nvGrpSpPr>
        <p:grpSpPr>
          <a:xfrm>
            <a:off x="3995936" y="1656711"/>
            <a:ext cx="4896545" cy="3544578"/>
            <a:chOff x="4067944" y="1145504"/>
            <a:chExt cx="4896545" cy="3544578"/>
          </a:xfrm>
        </p:grpSpPr>
        <p:pic>
          <p:nvPicPr>
            <p:cNvPr id="58371" name="Picture 3" descr="Print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9" y="1145504"/>
              <a:ext cx="4320480" cy="321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0" name="Picture 2" descr="Print0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307370"/>
              <a:ext cx="1984375"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6486418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411491" y="1294548"/>
            <a:ext cx="5480989" cy="4268904"/>
            <a:chOff x="3347864" y="1052736"/>
            <a:chExt cx="5480989" cy="4268904"/>
          </a:xfrm>
        </p:grpSpPr>
        <p:pic>
          <p:nvPicPr>
            <p:cNvPr id="59395" name="Picture 3" descr="Print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052736"/>
              <a:ext cx="4688901"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4" name="Picture 2" descr="Oper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3429000"/>
              <a:ext cx="4747676" cy="189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2591800" cy="2893100"/>
          </a:xfrm>
          <a:prstGeom prst="rect">
            <a:avLst/>
          </a:prstGeom>
          <a:noFill/>
        </p:spPr>
        <p:txBody>
          <a:bodyPr wrap="square" rtlCol="0">
            <a:spAutoFit/>
          </a:bodyPr>
          <a:lstStyle/>
          <a:p>
            <a:r>
              <a:rPr lang="ru-RU" sz="1400" b="1" i="1" dirty="0">
                <a:solidFill>
                  <a:srgbClr val="C00000"/>
                </a:solidFill>
              </a:rPr>
              <a:t>Выдача рабочего наряда на операцию</a:t>
            </a:r>
          </a:p>
          <a:p>
            <a:endParaRPr lang="ru-RU" sz="1400" b="1" i="1" dirty="0">
              <a:solidFill>
                <a:srgbClr val="C00000"/>
              </a:solidFill>
            </a:endParaRPr>
          </a:p>
          <a:p>
            <a:pPr lvl="0"/>
            <a:r>
              <a:rPr lang="ru-RU" sz="1400" dirty="0"/>
              <a:t>Подсистема диспетчерского контроля позволяет выдавать рабочие наряды на те операции, которые включены в производственное расписание, то есть планируемое время начала и окончания которых определено.</a:t>
            </a:r>
          </a:p>
        </p:txBody>
      </p:sp>
    </p:spTree>
    <p:extLst>
      <p:ext uri="{BB962C8B-B14F-4D97-AF65-F5344CB8AC3E}">
        <p14:creationId xmlns:p14="http://schemas.microsoft.com/office/powerpoint/2010/main" val="42658534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Print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349991"/>
            <a:ext cx="5112568" cy="415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167864" cy="3539430"/>
          </a:xfrm>
          <a:prstGeom prst="rect">
            <a:avLst/>
          </a:prstGeom>
          <a:noFill/>
        </p:spPr>
        <p:txBody>
          <a:bodyPr wrap="square" rtlCol="0">
            <a:spAutoFit/>
          </a:bodyPr>
          <a:lstStyle/>
          <a:p>
            <a:r>
              <a:rPr lang="ru-RU" sz="1400" b="1" i="1" dirty="0">
                <a:solidFill>
                  <a:srgbClr val="C00000"/>
                </a:solidFill>
              </a:rPr>
              <a:t>Маршрутная технологическая карта</a:t>
            </a:r>
          </a:p>
          <a:p>
            <a:endParaRPr lang="ru-RU" sz="1400" b="1" i="1" dirty="0">
              <a:solidFill>
                <a:srgbClr val="C00000"/>
              </a:solidFill>
            </a:endParaRPr>
          </a:p>
          <a:p>
            <a:pPr lvl="0"/>
            <a:r>
              <a:rPr lang="ru-RU" sz="1400" dirty="0"/>
              <a:t>Маршрутная технологическая карта позволяет получить информацию о последовательности операций, выполняемых для текущей позиции оперативного плана на различных рабочих местах. Чтобы просмотреть маршрутную карту, в главном меню выберите пункты Файл и Предварительный просмотр, затем в окне «Выбор документа» выделите документ «Технологическая карта» и нажмите кнопку «ОК»</a:t>
            </a:r>
          </a:p>
        </p:txBody>
      </p:sp>
    </p:spTree>
    <p:extLst>
      <p:ext uri="{BB962C8B-B14F-4D97-AF65-F5344CB8AC3E}">
        <p14:creationId xmlns:p14="http://schemas.microsoft.com/office/powerpoint/2010/main" val="2982901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2160000"/>
            <a:ext cx="2447784" cy="2062103"/>
          </a:xfrm>
          <a:prstGeom prst="rect">
            <a:avLst/>
          </a:prstGeom>
          <a:noFill/>
        </p:spPr>
        <p:txBody>
          <a:bodyPr wrap="square" rtlCol="0">
            <a:spAutoFit/>
          </a:bodyPr>
          <a:lstStyle/>
          <a:p>
            <a:r>
              <a:rPr lang="ru-RU" sz="1400" b="1" i="1" dirty="0">
                <a:solidFill>
                  <a:srgbClr val="C00000"/>
                </a:solidFill>
              </a:rPr>
              <a:t>Запуск системы</a:t>
            </a:r>
          </a:p>
          <a:p>
            <a:endParaRPr lang="ru-RU" sz="1400" dirty="0" smtClean="0"/>
          </a:p>
          <a:p>
            <a:r>
              <a:rPr lang="ru-RU" sz="1400" dirty="0" smtClean="0"/>
              <a:t>Если установка Zenith SPPS прошла успешно, то для запуска программы достаточно запустить программу,</a:t>
            </a:r>
            <a:r>
              <a:rPr lang="en-US" sz="1400" dirty="0" smtClean="0"/>
              <a:t/>
            </a:r>
            <a:br>
              <a:rPr lang="en-US" sz="1400" dirty="0" smtClean="0"/>
            </a:br>
            <a:r>
              <a:rPr lang="ru-RU" sz="1400" dirty="0" smtClean="0"/>
              <a:t>кликнув по ярлыку в меню «Пуск».</a:t>
            </a:r>
            <a:endParaRPr lang="ru-RU" sz="1400" dirty="0"/>
          </a:p>
        </p:txBody>
      </p:sp>
      <p:pic>
        <p:nvPicPr>
          <p:cNvPr id="3074" name="Picture 2" descr="Menu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2132856"/>
            <a:ext cx="5490972" cy="25922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46900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Print0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5591" y="1248941"/>
            <a:ext cx="5356889" cy="4360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879832" cy="2893100"/>
          </a:xfrm>
          <a:prstGeom prst="rect">
            <a:avLst/>
          </a:prstGeom>
          <a:noFill/>
        </p:spPr>
        <p:txBody>
          <a:bodyPr wrap="square" rtlCol="0">
            <a:spAutoFit/>
          </a:bodyPr>
          <a:lstStyle/>
          <a:p>
            <a:r>
              <a:rPr lang="ru-RU" sz="1400" b="1" i="1" dirty="0">
                <a:solidFill>
                  <a:srgbClr val="C00000"/>
                </a:solidFill>
              </a:rPr>
              <a:t>Состояние оперативного плана</a:t>
            </a:r>
          </a:p>
          <a:p>
            <a:endParaRPr lang="ru-RU" sz="1400" b="1" i="1" dirty="0">
              <a:solidFill>
                <a:srgbClr val="C00000"/>
              </a:solidFill>
            </a:endParaRPr>
          </a:p>
          <a:p>
            <a:pPr lvl="0"/>
            <a:r>
              <a:rPr lang="ru-RU" sz="1400" dirty="0"/>
              <a:t>Для определения текущего процента готовности позиций, включенных в оперативный план, выберите пункты Файл и Предварительный просмотр в главном меню, а затем в окне «Выбор документа» выделите документ «Состояние оперативного плана» и нажмите кнопку «ОК».</a:t>
            </a:r>
          </a:p>
        </p:txBody>
      </p:sp>
    </p:spTree>
    <p:extLst>
      <p:ext uri="{BB962C8B-B14F-4D97-AF65-F5344CB8AC3E}">
        <p14:creationId xmlns:p14="http://schemas.microsoft.com/office/powerpoint/2010/main" val="17568512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0000" y="2160000"/>
            <a:ext cx="3455896" cy="3970318"/>
          </a:xfrm>
          <a:prstGeom prst="rect">
            <a:avLst/>
          </a:prstGeom>
          <a:noFill/>
        </p:spPr>
        <p:txBody>
          <a:bodyPr wrap="square" rtlCol="0">
            <a:spAutoFit/>
          </a:bodyPr>
          <a:lstStyle/>
          <a:p>
            <a:r>
              <a:rPr lang="ru-RU" sz="1400" b="1" i="1" dirty="0">
                <a:solidFill>
                  <a:srgbClr val="C00000"/>
                </a:solidFill>
              </a:rPr>
              <a:t>Предварительный просмотр и печать графика загрузки рабочих мест</a:t>
            </a:r>
          </a:p>
          <a:p>
            <a:endParaRPr lang="ru-RU" sz="1400" b="1" i="1" dirty="0">
              <a:solidFill>
                <a:srgbClr val="C00000"/>
              </a:solidFill>
            </a:endParaRPr>
          </a:p>
          <a:p>
            <a:pPr lvl="0"/>
            <a:r>
              <a:rPr lang="ru-RU" sz="1400" dirty="0"/>
              <a:t>График загрузки рабочих мест или его часть можно просмотреть в окне предварительного просмотра и вывести на печать. Для просмотра графика перед печатью в главном меню выберите пункты Файл и Предварительный просмотр, затем в окне «Выбор документа» выделите документ «График загрузки рабочих мест» и нажмите кнопку «ОК». На экране появится диалоговое окно, в котором график можно «отфильтровать» по интервалу времени и рабочим местам.</a:t>
            </a:r>
          </a:p>
        </p:txBody>
      </p:sp>
      <p:grpSp>
        <p:nvGrpSpPr>
          <p:cNvPr id="4" name="Группа 3"/>
          <p:cNvGrpSpPr/>
          <p:nvPr/>
        </p:nvGrpSpPr>
        <p:grpSpPr>
          <a:xfrm>
            <a:off x="4271548" y="1176043"/>
            <a:ext cx="4620932" cy="4505915"/>
            <a:chOff x="4374287" y="1104757"/>
            <a:chExt cx="4620932" cy="4505915"/>
          </a:xfrm>
        </p:grpSpPr>
        <p:pic>
          <p:nvPicPr>
            <p:cNvPr id="62467" name="Picture 3" descr="dshot-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4287" y="1104757"/>
              <a:ext cx="4620932" cy="351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6" name="Picture 2" descr="dshot-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284984"/>
              <a:ext cx="248285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678620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1323439"/>
          </a:xfrm>
          <a:prstGeom prst="rect">
            <a:avLst/>
          </a:prstGeom>
          <a:noFill/>
        </p:spPr>
        <p:txBody>
          <a:bodyPr wrap="square" rtlCol="0">
            <a:spAutoFit/>
          </a:bodyPr>
          <a:lstStyle/>
          <a:p>
            <a:pPr algn="ctr"/>
            <a:r>
              <a:rPr lang="ru-RU" sz="4000" i="1" dirty="0" smtClean="0">
                <a:solidFill>
                  <a:srgbClr val="C00000"/>
                </a:solidFill>
              </a:rPr>
              <a:t>Специальные и дополнительные возможности</a:t>
            </a:r>
            <a:endParaRPr lang="ru-RU" sz="4000" i="1" dirty="0">
              <a:solidFill>
                <a:srgbClr val="C00000"/>
              </a:solidFill>
            </a:endParaRPr>
          </a:p>
        </p:txBody>
      </p:sp>
      <p:sp>
        <p:nvSpPr>
          <p:cNvPr id="7" name="TextBox 6"/>
          <p:cNvSpPr txBox="1"/>
          <p:nvPr/>
        </p:nvSpPr>
        <p:spPr>
          <a:xfrm>
            <a:off x="1286215" y="4161854"/>
            <a:ext cx="6571570" cy="369332"/>
          </a:xfrm>
          <a:prstGeom prst="rect">
            <a:avLst/>
          </a:prstGeom>
          <a:noFill/>
        </p:spPr>
        <p:txBody>
          <a:bodyPr wrap="square" rtlCol="0">
            <a:spAutoFit/>
          </a:bodyPr>
          <a:lstStyle/>
          <a:p>
            <a:pPr algn="ctr"/>
            <a:r>
              <a:rPr lang="ru-RU" i="1" dirty="0" smtClean="0"/>
              <a:t>Обзор некоторых специализированных функций системы.</a:t>
            </a:r>
            <a:endParaRPr lang="ru-RU" i="1" dirty="0"/>
          </a:p>
        </p:txBody>
      </p:sp>
    </p:spTree>
    <p:extLst>
      <p:ext uri="{BB962C8B-B14F-4D97-AF65-F5344CB8AC3E}">
        <p14:creationId xmlns:p14="http://schemas.microsoft.com/office/powerpoint/2010/main" val="14128360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509267"/>
            <a:ext cx="4363030" cy="383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80000" y="2160000"/>
            <a:ext cx="3455896" cy="4185761"/>
          </a:xfrm>
          <a:prstGeom prst="rect">
            <a:avLst/>
          </a:prstGeom>
          <a:noFill/>
        </p:spPr>
        <p:txBody>
          <a:bodyPr wrap="square" rtlCol="0">
            <a:spAutoFit/>
          </a:bodyPr>
          <a:lstStyle/>
          <a:p>
            <a:r>
              <a:rPr lang="ru-RU" sz="1400" b="1" i="1" dirty="0">
                <a:solidFill>
                  <a:srgbClr val="C00000"/>
                </a:solidFill>
              </a:rPr>
              <a:t>Возможности интеграции MES-системы Zenith SPPS</a:t>
            </a:r>
          </a:p>
          <a:p>
            <a:endParaRPr lang="ru-RU" sz="1400" b="1" i="1" dirty="0">
              <a:solidFill>
                <a:srgbClr val="C00000"/>
              </a:solidFill>
            </a:endParaRPr>
          </a:p>
          <a:p>
            <a:pPr lvl="0"/>
            <a:r>
              <a:rPr lang="ru-RU" sz="1400" dirty="0"/>
              <a:t>Система Zenith SPPS изначально разрабатывалась с возможностью использования в качестве интегрируемого элемента сложной </a:t>
            </a:r>
            <a:r>
              <a:rPr lang="ru-RU" sz="1400" dirty="0" smtClean="0"/>
              <a:t>ИС разных </a:t>
            </a:r>
            <a:r>
              <a:rPr lang="ru-RU" sz="1400" dirty="0"/>
              <a:t>разработчиков. Несмотря на то, что все исходные данные можно вводить непосредственно через интерфейс Zenith SPPS, в производственных условиях все же более удобно импортировать уже имеющиеся данные, введенные в программных модулях других систем или приложений, например, в системе технологической подготовки, программном продукте 1С или даже в MS </a:t>
            </a:r>
            <a:r>
              <a:rPr lang="ru-RU" sz="1400" dirty="0" err="1"/>
              <a:t>Excel</a:t>
            </a:r>
            <a:r>
              <a:rPr lang="ru-RU" sz="1400" dirty="0"/>
              <a:t>.</a:t>
            </a:r>
          </a:p>
        </p:txBody>
      </p:sp>
    </p:spTree>
    <p:extLst>
      <p:ext uri="{BB962C8B-B14F-4D97-AF65-F5344CB8AC3E}">
        <p14:creationId xmlns:p14="http://schemas.microsoft.com/office/powerpoint/2010/main" val="150849348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Clon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2294924"/>
            <a:ext cx="4533772" cy="22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2893100"/>
          </a:xfrm>
          <a:prstGeom prst="rect">
            <a:avLst/>
          </a:prstGeom>
          <a:noFill/>
        </p:spPr>
        <p:txBody>
          <a:bodyPr wrap="square" rtlCol="0">
            <a:spAutoFit/>
          </a:bodyPr>
          <a:lstStyle/>
          <a:p>
            <a:r>
              <a:rPr lang="ru-RU" sz="1400" b="1" i="1" dirty="0">
                <a:solidFill>
                  <a:srgbClr val="C00000"/>
                </a:solidFill>
              </a:rPr>
              <a:t>Клонирование заказа</a:t>
            </a:r>
          </a:p>
          <a:p>
            <a:endParaRPr lang="ru-RU" sz="1400" b="1" i="1" dirty="0">
              <a:solidFill>
                <a:srgbClr val="C00000"/>
              </a:solidFill>
            </a:endParaRPr>
          </a:p>
          <a:p>
            <a:pPr lvl="0"/>
            <a:r>
              <a:rPr lang="ru-RU" sz="1400" dirty="0"/>
              <a:t>Для создания копии заказа, содержащей все входящие в него позиции и операции, выберите исходный заказ в таблице «Планируемые заказы» (таблицу можно открыть, выбрав в главном меню пункты Планирование, Данные диспетчера и Планируемые заказы). Затем вызовите пункты главного меню Планирование и Клонировать или разбить….</a:t>
            </a:r>
          </a:p>
        </p:txBody>
      </p:sp>
    </p:spTree>
    <p:extLst>
      <p:ext uri="{BB962C8B-B14F-4D97-AF65-F5344CB8AC3E}">
        <p14:creationId xmlns:p14="http://schemas.microsoft.com/office/powerpoint/2010/main" val="15474806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777570" y="1767659"/>
            <a:ext cx="5114910" cy="3305784"/>
            <a:chOff x="3777570" y="2060848"/>
            <a:chExt cx="5114910" cy="3305784"/>
          </a:xfrm>
        </p:grpSpPr>
        <p:pic>
          <p:nvPicPr>
            <p:cNvPr id="64514" name="Picture 2" descr="Param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7570" y="2060848"/>
              <a:ext cx="5114910" cy="18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3" descr="Param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6727" y="4132182"/>
              <a:ext cx="5016596" cy="123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2735816" cy="3108543"/>
          </a:xfrm>
          <a:prstGeom prst="rect">
            <a:avLst/>
          </a:prstGeom>
          <a:noFill/>
        </p:spPr>
        <p:txBody>
          <a:bodyPr wrap="square" rtlCol="0">
            <a:spAutoFit/>
          </a:bodyPr>
          <a:lstStyle/>
          <a:p>
            <a:r>
              <a:rPr lang="ru-RU" sz="1400" b="1" i="1" dirty="0">
                <a:solidFill>
                  <a:srgbClr val="C00000"/>
                </a:solidFill>
              </a:rPr>
              <a:t>Удаление неактуальных данных</a:t>
            </a:r>
          </a:p>
          <a:p>
            <a:endParaRPr lang="ru-RU" sz="1400" b="1" i="1" dirty="0">
              <a:solidFill>
                <a:srgbClr val="C00000"/>
              </a:solidFill>
            </a:endParaRPr>
          </a:p>
          <a:p>
            <a:pPr lvl="0"/>
            <a:r>
              <a:rPr lang="ru-RU" sz="1400" dirty="0"/>
              <a:t>В ходе эксплуатации системы Zenith SPPS происходит периодическое добавление новой информации. Бывает так, что сведения введенные достаточно давно, уже не нужны. Zenith SPPS позволяет «отрезать» часть графика загрузки рабочих мест, отображающую данные до определенной даты.</a:t>
            </a:r>
          </a:p>
        </p:txBody>
      </p:sp>
    </p:spTree>
    <p:extLst>
      <p:ext uri="{BB962C8B-B14F-4D97-AF65-F5344CB8AC3E}">
        <p14:creationId xmlns:p14="http://schemas.microsoft.com/office/powerpoint/2010/main" val="143059199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4211960" y="1441324"/>
            <a:ext cx="4752107" cy="3975350"/>
            <a:chOff x="4211960" y="1628797"/>
            <a:chExt cx="4752107" cy="3975350"/>
          </a:xfrm>
        </p:grpSpPr>
        <p:pic>
          <p:nvPicPr>
            <p:cNvPr id="65538" name="Picture 2" descr="ushot-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5740" y="1628797"/>
              <a:ext cx="2115512" cy="18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3" descr="ushot-11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645024"/>
              <a:ext cx="4752107" cy="1959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180000" y="2160000"/>
            <a:ext cx="3455896" cy="3323987"/>
          </a:xfrm>
          <a:prstGeom prst="rect">
            <a:avLst/>
          </a:prstGeom>
          <a:noFill/>
        </p:spPr>
        <p:txBody>
          <a:bodyPr wrap="square" rtlCol="0">
            <a:spAutoFit/>
          </a:bodyPr>
          <a:lstStyle/>
          <a:p>
            <a:r>
              <a:rPr lang="ru-RU" sz="1400" b="1" i="1" dirty="0">
                <a:solidFill>
                  <a:srgbClr val="C00000"/>
                </a:solidFill>
              </a:rPr>
              <a:t>Импорт информации из внешней базы данных</a:t>
            </a:r>
          </a:p>
          <a:p>
            <a:endParaRPr lang="ru-RU" sz="1400" b="1" i="1" dirty="0">
              <a:solidFill>
                <a:srgbClr val="C00000"/>
              </a:solidFill>
            </a:endParaRPr>
          </a:p>
          <a:p>
            <a:pPr lvl="0"/>
            <a:r>
              <a:rPr lang="ru-RU" sz="1400" dirty="0"/>
              <a:t>Информацию, используемую Zenith SPPS, часто бывает целесообразным получать из другой имеющейся на предприятии автоматизированной компьютерной системы. Если такая система хранит данные в формате реляционной СУБД универсального назначения (MS SQL </a:t>
            </a:r>
            <a:r>
              <a:rPr lang="ru-RU" sz="1400" dirty="0" err="1"/>
              <a:t>Server</a:t>
            </a:r>
            <a:r>
              <a:rPr lang="ru-RU" sz="1400" dirty="0"/>
              <a:t>, </a:t>
            </a:r>
            <a:r>
              <a:rPr lang="ru-RU" sz="1400" dirty="0" err="1"/>
              <a:t>Interbase</a:t>
            </a:r>
            <a:r>
              <a:rPr lang="ru-RU" sz="1400" dirty="0"/>
              <a:t> и др.), то Zenith SPPS может быть настроен на импорт различной информации из базы данных этой системы.</a:t>
            </a:r>
          </a:p>
        </p:txBody>
      </p:sp>
    </p:spTree>
    <p:extLst>
      <p:ext uri="{BB962C8B-B14F-4D97-AF65-F5344CB8AC3E}">
        <p14:creationId xmlns:p14="http://schemas.microsoft.com/office/powerpoint/2010/main" val="125504112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Menu023"/>
          <p:cNvPicPr>
            <a:picLocks noChangeAspect="1" noChangeArrowheads="1"/>
          </p:cNvPicPr>
          <p:nvPr/>
        </p:nvPicPr>
        <p:blipFill rotWithShape="1">
          <a:blip r:embed="rId2">
            <a:extLst>
              <a:ext uri="{28A0092B-C50C-407E-A947-70E740481C1C}">
                <a14:useLocalDpi xmlns:a14="http://schemas.microsoft.com/office/drawing/2010/main" val="0"/>
              </a:ext>
            </a:extLst>
          </a:blip>
          <a:srcRect r="8093"/>
          <a:stretch/>
        </p:blipFill>
        <p:spPr bwMode="auto">
          <a:xfrm>
            <a:off x="3491880" y="2114032"/>
            <a:ext cx="5400505" cy="26299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2447784" cy="3970318"/>
          </a:xfrm>
          <a:prstGeom prst="rect">
            <a:avLst/>
          </a:prstGeom>
          <a:noFill/>
        </p:spPr>
        <p:txBody>
          <a:bodyPr wrap="square" rtlCol="0">
            <a:spAutoFit/>
          </a:bodyPr>
          <a:lstStyle/>
          <a:p>
            <a:r>
              <a:rPr lang="ru-RU" sz="1400" b="1" i="1" dirty="0">
                <a:solidFill>
                  <a:srgbClr val="C00000"/>
                </a:solidFill>
              </a:rPr>
              <a:t>Запуск сервисных приложений</a:t>
            </a:r>
          </a:p>
          <a:p>
            <a:endParaRPr lang="ru-RU" sz="1400" b="1" i="1" dirty="0">
              <a:solidFill>
                <a:srgbClr val="C00000"/>
              </a:solidFill>
            </a:endParaRPr>
          </a:p>
          <a:p>
            <a:pPr lvl="0"/>
            <a:r>
              <a:rPr lang="ru-RU" sz="1400" dirty="0"/>
              <a:t>Для того чтобы произвести </a:t>
            </a:r>
            <a:r>
              <a:rPr lang="ru-RU" sz="1400" dirty="0" smtClean="0"/>
              <a:t>вычисления</a:t>
            </a:r>
            <a:r>
              <a:rPr lang="ru-RU" sz="1400" dirty="0"/>
              <a:t>, при помощи пунктов главного меню </a:t>
            </a:r>
            <a:r>
              <a:rPr lang="ru-RU" sz="1400" dirty="0" smtClean="0"/>
              <a:t>«Сервис» </a:t>
            </a:r>
            <a:r>
              <a:rPr lang="ru-RU" sz="1400" dirty="0"/>
              <a:t>и </a:t>
            </a:r>
            <a:r>
              <a:rPr lang="ru-RU" sz="1400" dirty="0" smtClean="0"/>
              <a:t>«Калькулятор» </a:t>
            </a:r>
            <a:r>
              <a:rPr lang="ru-RU" sz="1400" dirty="0"/>
              <a:t>может быть вызвана соответствующая стандартная программа </a:t>
            </a:r>
            <a:r>
              <a:rPr lang="ru-RU" sz="1400" dirty="0" err="1" smtClean="0"/>
              <a:t>Windows</a:t>
            </a:r>
            <a:r>
              <a:rPr lang="ru-RU" sz="1400" dirty="0" smtClean="0"/>
              <a:t>. </a:t>
            </a:r>
            <a:r>
              <a:rPr lang="ru-RU" sz="1400" dirty="0"/>
              <a:t>Вызов программы «Калькулятор» происходит только тогда, когда она установлена в ходе инсталляции операционной системы или находится в системной папке </a:t>
            </a:r>
            <a:r>
              <a:rPr lang="ru-RU" sz="1400" dirty="0" err="1"/>
              <a:t>Windows</a:t>
            </a:r>
            <a:r>
              <a:rPr lang="ru-RU" sz="1400" dirty="0"/>
              <a:t>.</a:t>
            </a:r>
          </a:p>
        </p:txBody>
      </p:sp>
    </p:spTree>
    <p:extLst>
      <p:ext uri="{BB962C8B-B14F-4D97-AF65-F5344CB8AC3E}">
        <p14:creationId xmlns:p14="http://schemas.microsoft.com/office/powerpoint/2010/main" val="327983922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elp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391832"/>
            <a:ext cx="4032448" cy="407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1815882"/>
          </a:xfrm>
          <a:prstGeom prst="rect">
            <a:avLst/>
          </a:prstGeom>
          <a:noFill/>
        </p:spPr>
        <p:txBody>
          <a:bodyPr wrap="square" rtlCol="0">
            <a:spAutoFit/>
          </a:bodyPr>
          <a:lstStyle/>
          <a:p>
            <a:r>
              <a:rPr lang="ru-RU" sz="1400" b="1" i="1" dirty="0">
                <a:solidFill>
                  <a:srgbClr val="C00000"/>
                </a:solidFill>
              </a:rPr>
              <a:t>Справочная система </a:t>
            </a:r>
            <a:r>
              <a:rPr lang="en-US" sz="1400" b="1" i="1" dirty="0">
                <a:solidFill>
                  <a:srgbClr val="C00000"/>
                </a:solidFill>
              </a:rPr>
              <a:t>Zenith SPPS</a:t>
            </a:r>
          </a:p>
          <a:p>
            <a:endParaRPr lang="ru-RU" sz="1400" b="1" i="1" dirty="0">
              <a:solidFill>
                <a:srgbClr val="C00000"/>
              </a:solidFill>
            </a:endParaRPr>
          </a:p>
          <a:p>
            <a:pPr lvl="0"/>
            <a:r>
              <a:rPr lang="ru-RU" sz="1400" dirty="0"/>
              <a:t>Контекстная справочная система позволяет вызывать раздел справки нажатием клавиши F1. Содержимое раздела зависит от того, какое окно (диалог) является активным в момент нажатия клавиши.</a:t>
            </a:r>
          </a:p>
        </p:txBody>
      </p:sp>
    </p:spTree>
    <p:extLst>
      <p:ext uri="{BB962C8B-B14F-4D97-AF65-F5344CB8AC3E}">
        <p14:creationId xmlns:p14="http://schemas.microsoft.com/office/powerpoint/2010/main" val="350229063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Param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323102"/>
            <a:ext cx="4248472" cy="421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80000" y="2160000"/>
            <a:ext cx="3455896" cy="3108543"/>
          </a:xfrm>
          <a:prstGeom prst="rect">
            <a:avLst/>
          </a:prstGeom>
          <a:noFill/>
        </p:spPr>
        <p:txBody>
          <a:bodyPr wrap="square" rtlCol="0">
            <a:spAutoFit/>
          </a:bodyPr>
          <a:lstStyle/>
          <a:p>
            <a:r>
              <a:rPr lang="ru-RU" sz="1400" b="1" i="1" dirty="0">
                <a:solidFill>
                  <a:srgbClr val="C00000"/>
                </a:solidFill>
              </a:rPr>
              <a:t>Визуальные параметры графика загрузки рабочих мест</a:t>
            </a:r>
          </a:p>
          <a:p>
            <a:endParaRPr lang="ru-RU" sz="1400" b="1" i="1" dirty="0">
              <a:solidFill>
                <a:srgbClr val="C00000"/>
              </a:solidFill>
            </a:endParaRPr>
          </a:p>
          <a:p>
            <a:pPr lvl="0"/>
            <a:r>
              <a:rPr lang="ru-RU" sz="1400" dirty="0"/>
              <a:t>Вы можете установить цветовую схему графика загрузки рабочих мест, размеры его элементов, а также виды и параметры шрифтов. Для настройки внешнего вида графика откройте диалог «Параметры программы» на закладке «График», или, если график открыт, установите курсор мыши над ним, нажмите на правую кнопку мыши и в появившемся меню выберите пункт Параметры….</a:t>
            </a:r>
          </a:p>
        </p:txBody>
      </p:sp>
    </p:spTree>
    <p:extLst>
      <p:ext uri="{BB962C8B-B14F-4D97-AF65-F5344CB8AC3E}">
        <p14:creationId xmlns:p14="http://schemas.microsoft.com/office/powerpoint/2010/main" val="1304354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7600"/>
            <a:ext cx="9144000" cy="1323439"/>
          </a:xfrm>
          <a:prstGeom prst="rect">
            <a:avLst/>
          </a:prstGeom>
          <a:noFill/>
        </p:spPr>
        <p:txBody>
          <a:bodyPr wrap="square" rtlCol="0">
            <a:spAutoFit/>
          </a:bodyPr>
          <a:lstStyle/>
          <a:p>
            <a:pPr algn="ctr"/>
            <a:r>
              <a:rPr lang="ru-RU" sz="4000" i="1" dirty="0" smtClean="0">
                <a:solidFill>
                  <a:srgbClr val="C00000"/>
                </a:solidFill>
              </a:rPr>
              <a:t>Основные приёмы работы</a:t>
            </a:r>
            <a:br>
              <a:rPr lang="ru-RU" sz="4000" i="1" dirty="0" smtClean="0">
                <a:solidFill>
                  <a:srgbClr val="C00000"/>
                </a:solidFill>
              </a:rPr>
            </a:br>
            <a:r>
              <a:rPr lang="ru-RU" sz="4000" i="1" dirty="0" smtClean="0">
                <a:solidFill>
                  <a:srgbClr val="C00000"/>
                </a:solidFill>
              </a:rPr>
              <a:t>с Zenith SPPS</a:t>
            </a:r>
            <a:endParaRPr lang="ru-RU" sz="4000" i="1" dirty="0">
              <a:solidFill>
                <a:srgbClr val="C00000"/>
              </a:solidFill>
            </a:endParaRPr>
          </a:p>
        </p:txBody>
      </p:sp>
      <p:sp>
        <p:nvSpPr>
          <p:cNvPr id="7" name="TextBox 6"/>
          <p:cNvSpPr txBox="1"/>
          <p:nvPr/>
        </p:nvSpPr>
        <p:spPr>
          <a:xfrm>
            <a:off x="1223628" y="4161600"/>
            <a:ext cx="6696744" cy="1477328"/>
          </a:xfrm>
          <a:prstGeom prst="rect">
            <a:avLst/>
          </a:prstGeom>
          <a:noFill/>
        </p:spPr>
        <p:txBody>
          <a:bodyPr wrap="square" rtlCol="0">
            <a:spAutoFit/>
          </a:bodyPr>
          <a:lstStyle/>
          <a:p>
            <a:pPr algn="ctr"/>
            <a:r>
              <a:rPr lang="ru-RU" i="1" dirty="0" smtClean="0"/>
              <a:t>В этом разделе дан краткий обзор основных возможностей Zenith SPPS. Этот обзор рассчитан на специалиста в предметной области (например, цехового диспетчера, технолога), который может и не быть профессионалом-компьютерщиком.</a:t>
            </a:r>
            <a:endParaRPr lang="ru-RU" i="1" dirty="0"/>
          </a:p>
        </p:txBody>
      </p:sp>
    </p:spTree>
    <p:extLst>
      <p:ext uri="{BB962C8B-B14F-4D97-AF65-F5344CB8AC3E}">
        <p14:creationId xmlns:p14="http://schemas.microsoft.com/office/powerpoint/2010/main" val="8350789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835532"/>
            <a:ext cx="9144000" cy="461665"/>
          </a:xfrm>
          <a:prstGeom prst="rect">
            <a:avLst/>
          </a:prstGeom>
          <a:noFill/>
        </p:spPr>
        <p:txBody>
          <a:bodyPr wrap="square" rtlCol="0">
            <a:spAutoFit/>
          </a:bodyPr>
          <a:lstStyle/>
          <a:p>
            <a:pPr algn="ctr"/>
            <a:r>
              <a:rPr lang="ru-RU" sz="2400" b="1" i="1" dirty="0" smtClean="0">
                <a:solidFill>
                  <a:srgbClr val="C00000"/>
                </a:solidFill>
              </a:rPr>
              <a:t>Рекомендуем изучить:</a:t>
            </a:r>
            <a:endParaRPr lang="ru-RU" sz="2400" b="1" i="1" dirty="0">
              <a:solidFill>
                <a:srgbClr val="C00000"/>
              </a:solidFill>
            </a:endParaRPr>
          </a:p>
        </p:txBody>
      </p:sp>
      <p:sp>
        <p:nvSpPr>
          <p:cNvPr id="3" name="TextBox 2"/>
          <p:cNvSpPr txBox="1"/>
          <p:nvPr/>
        </p:nvSpPr>
        <p:spPr>
          <a:xfrm>
            <a:off x="0" y="2643877"/>
            <a:ext cx="9144000" cy="2585323"/>
          </a:xfrm>
          <a:prstGeom prst="rect">
            <a:avLst/>
          </a:prstGeom>
          <a:noFill/>
        </p:spPr>
        <p:txBody>
          <a:bodyPr wrap="square" rtlCol="0">
            <a:spAutoFit/>
          </a:bodyPr>
          <a:lstStyle/>
          <a:p>
            <a:pPr lvl="0" algn="ctr"/>
            <a:r>
              <a:rPr lang="ru-RU" dirty="0" smtClean="0"/>
              <a:t>Выдержки из документации:</a:t>
            </a:r>
            <a:br>
              <a:rPr lang="ru-RU" dirty="0" smtClean="0"/>
            </a:br>
            <a:r>
              <a:rPr lang="en-US" dirty="0" smtClean="0">
                <a:hlinkClick r:id="rId2"/>
              </a:rPr>
              <a:t>http://</a:t>
            </a:r>
            <a:r>
              <a:rPr lang="en-US" dirty="0" smtClean="0">
                <a:hlinkClick r:id="rId2"/>
              </a:rPr>
              <a:t>www.zspps.</a:t>
            </a:r>
            <a:r>
              <a:rPr lang="ru-RU" dirty="0" err="1" smtClean="0">
                <a:hlinkClick r:id="rId2"/>
              </a:rPr>
              <a:t>ru</a:t>
            </a:r>
            <a:r>
              <a:rPr lang="en-US" dirty="0" smtClean="0">
                <a:hlinkClick r:id="rId2"/>
              </a:rPr>
              <a:t>/index</a:t>
            </a:r>
            <a:r>
              <a:rPr lang="ru-RU" dirty="0" smtClean="0">
                <a:hlinkClick r:id="rId2"/>
              </a:rPr>
              <a:t>-</a:t>
            </a:r>
            <a:r>
              <a:rPr lang="en-US" dirty="0" err="1" smtClean="0">
                <a:hlinkClick r:id="rId2"/>
              </a:rPr>
              <a:t>php</a:t>
            </a:r>
            <a:r>
              <a:rPr lang="en-US" dirty="0" smtClean="0">
                <a:hlinkClick r:id="rId2"/>
              </a:rPr>
              <a:t>/documenty-mes-zenith.html</a:t>
            </a:r>
            <a:endParaRPr lang="ru-RU" dirty="0" smtClean="0"/>
          </a:p>
          <a:p>
            <a:pPr lvl="0" algn="ctr"/>
            <a:r>
              <a:rPr lang="ru-RU" dirty="0" smtClean="0"/>
              <a:t>Вопросы и ответы:</a:t>
            </a:r>
            <a:endParaRPr lang="ru-RU" dirty="0" smtClean="0"/>
          </a:p>
          <a:p>
            <a:pPr lvl="0" algn="ctr"/>
            <a:r>
              <a:rPr lang="en-US" dirty="0" smtClean="0">
                <a:hlinkClick r:id="rId3"/>
              </a:rPr>
              <a:t>http://</a:t>
            </a:r>
            <a:r>
              <a:rPr lang="en-US" dirty="0" smtClean="0">
                <a:hlinkClick r:id="rId3"/>
              </a:rPr>
              <a:t>www.zspps.</a:t>
            </a:r>
            <a:r>
              <a:rPr lang="ru-RU" dirty="0" err="1" smtClean="0">
                <a:hlinkClick r:id="rId3"/>
              </a:rPr>
              <a:t>ru</a:t>
            </a:r>
            <a:r>
              <a:rPr lang="en-US" dirty="0" smtClean="0">
                <a:hlinkClick r:id="rId3"/>
              </a:rPr>
              <a:t>/index</a:t>
            </a:r>
            <a:r>
              <a:rPr lang="ru-RU" dirty="0" smtClean="0">
                <a:hlinkClick r:id="rId3"/>
              </a:rPr>
              <a:t>-</a:t>
            </a:r>
            <a:r>
              <a:rPr lang="en-US" dirty="0" err="1" smtClean="0">
                <a:hlinkClick r:id="rId3"/>
              </a:rPr>
              <a:t>php</a:t>
            </a:r>
            <a:r>
              <a:rPr lang="en-US" dirty="0" smtClean="0">
                <a:hlinkClick r:id="rId3"/>
              </a:rPr>
              <a:t>/mes-zenith-spps-help.html</a:t>
            </a:r>
            <a:endParaRPr lang="ru-RU" dirty="0" smtClean="0"/>
          </a:p>
          <a:p>
            <a:pPr lvl="0" algn="ctr"/>
            <a:r>
              <a:rPr lang="ru-RU" dirty="0" smtClean="0"/>
              <a:t>Тезаурус:</a:t>
            </a:r>
            <a:endParaRPr lang="ru-RU" dirty="0" smtClean="0"/>
          </a:p>
          <a:p>
            <a:pPr lvl="0" algn="ctr"/>
            <a:r>
              <a:rPr lang="en-US" dirty="0" smtClean="0">
                <a:hlinkClick r:id="rId4"/>
              </a:rPr>
              <a:t>http://</a:t>
            </a:r>
            <a:r>
              <a:rPr lang="en-US" dirty="0" smtClean="0">
                <a:hlinkClick r:id="rId4"/>
              </a:rPr>
              <a:t>www.zspps.</a:t>
            </a:r>
            <a:r>
              <a:rPr lang="ru-RU" dirty="0" err="1" smtClean="0">
                <a:hlinkClick r:id="rId4"/>
              </a:rPr>
              <a:t>ru</a:t>
            </a:r>
            <a:r>
              <a:rPr lang="en-US" dirty="0" smtClean="0">
                <a:hlinkClick r:id="rId4"/>
              </a:rPr>
              <a:t>/index</a:t>
            </a:r>
            <a:r>
              <a:rPr lang="ru-RU" dirty="0" smtClean="0">
                <a:hlinkClick r:id="rId4"/>
              </a:rPr>
              <a:t>-</a:t>
            </a:r>
            <a:r>
              <a:rPr lang="en-US" dirty="0" err="1" smtClean="0">
                <a:hlinkClick r:id="rId4"/>
              </a:rPr>
              <a:t>php</a:t>
            </a:r>
            <a:r>
              <a:rPr lang="en-US" dirty="0" smtClean="0">
                <a:hlinkClick r:id="rId4"/>
              </a:rPr>
              <a:t>/mes-tesaurus.html</a:t>
            </a:r>
            <a:endParaRPr lang="ru-RU" dirty="0" smtClean="0"/>
          </a:p>
          <a:p>
            <a:pPr lvl="0" algn="ctr"/>
            <a:r>
              <a:rPr lang="ru-RU" dirty="0" smtClean="0"/>
              <a:t>Экономическое обоснование внедрения MES-системы Zenith SPPS</a:t>
            </a:r>
          </a:p>
          <a:p>
            <a:pPr lvl="0" algn="ctr"/>
            <a:r>
              <a:rPr lang="en-US" dirty="0" smtClean="0">
                <a:hlinkClick r:id="rId5"/>
              </a:rPr>
              <a:t>http://</a:t>
            </a:r>
            <a:r>
              <a:rPr lang="en-US" dirty="0" smtClean="0">
                <a:hlinkClick r:id="rId5"/>
              </a:rPr>
              <a:t>www.zspps.</a:t>
            </a:r>
            <a:r>
              <a:rPr lang="ru-RU" dirty="0" err="1" smtClean="0">
                <a:hlinkClick r:id="rId5"/>
              </a:rPr>
              <a:t>ru</a:t>
            </a:r>
            <a:r>
              <a:rPr lang="en-US" dirty="0" smtClean="0">
                <a:hlinkClick r:id="rId5"/>
              </a:rPr>
              <a:t>/index</a:t>
            </a:r>
            <a:r>
              <a:rPr lang="ru-RU" dirty="0" smtClean="0">
                <a:hlinkClick r:id="rId5"/>
              </a:rPr>
              <a:t>-</a:t>
            </a:r>
            <a:r>
              <a:rPr lang="en-US" dirty="0" err="1" smtClean="0">
                <a:hlinkClick r:id="rId5"/>
              </a:rPr>
              <a:t>php</a:t>
            </a:r>
            <a:r>
              <a:rPr lang="en-US" dirty="0" smtClean="0">
                <a:hlinkClick r:id="rId5"/>
              </a:rPr>
              <a:t>/economika-mes-zenith.html</a:t>
            </a:r>
            <a:endParaRPr lang="ru-RU" dirty="0" smtClean="0"/>
          </a:p>
          <a:p>
            <a:pPr lvl="0" algn="ctr"/>
            <a:endParaRPr lang="ru-RU" dirty="0" smtClean="0"/>
          </a:p>
        </p:txBody>
      </p:sp>
    </p:spTree>
    <p:extLst>
      <p:ext uri="{BB962C8B-B14F-4D97-AF65-F5344CB8AC3E}">
        <p14:creationId xmlns:p14="http://schemas.microsoft.com/office/powerpoint/2010/main" val="22642442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060848"/>
            <a:ext cx="9144000" cy="707886"/>
          </a:xfrm>
          <a:prstGeom prst="rect">
            <a:avLst/>
          </a:prstGeom>
          <a:noFill/>
        </p:spPr>
        <p:txBody>
          <a:bodyPr wrap="square" rtlCol="0">
            <a:spAutoFit/>
          </a:bodyPr>
          <a:lstStyle/>
          <a:p>
            <a:pPr algn="ctr"/>
            <a:r>
              <a:rPr lang="ru-RU" sz="4000" i="1" dirty="0" smtClean="0">
                <a:solidFill>
                  <a:srgbClr val="C00000"/>
                </a:solidFill>
              </a:rPr>
              <a:t>Запланируй успех!</a:t>
            </a:r>
            <a:endParaRPr lang="ru-RU" sz="4000" i="1" dirty="0">
              <a:solidFill>
                <a:srgbClr val="C00000"/>
              </a:solidFill>
            </a:endParaRPr>
          </a:p>
        </p:txBody>
      </p:sp>
      <p:sp>
        <p:nvSpPr>
          <p:cNvPr id="7" name="TextBox 6"/>
          <p:cNvSpPr txBox="1"/>
          <p:nvPr/>
        </p:nvSpPr>
        <p:spPr>
          <a:xfrm>
            <a:off x="-16654" y="3140968"/>
            <a:ext cx="9144000" cy="2369880"/>
          </a:xfrm>
          <a:prstGeom prst="rect">
            <a:avLst/>
          </a:prstGeom>
          <a:noFill/>
        </p:spPr>
        <p:txBody>
          <a:bodyPr wrap="square" rtlCol="0">
            <a:spAutoFit/>
          </a:bodyPr>
          <a:lstStyle/>
          <a:p>
            <a:pPr algn="ctr"/>
            <a:r>
              <a:rPr lang="en-US" sz="3200" dirty="0" smtClean="0">
                <a:hlinkClick r:id="rId2"/>
              </a:rPr>
              <a:t>www.zspps.</a:t>
            </a:r>
            <a:r>
              <a:rPr lang="ru-RU" sz="3200" dirty="0" err="1" smtClean="0">
                <a:hlinkClick r:id="rId2"/>
              </a:rPr>
              <a:t>ru</a:t>
            </a:r>
            <a:endParaRPr lang="ru-RU" sz="3200" dirty="0" smtClean="0"/>
          </a:p>
          <a:p>
            <a:pPr algn="ctr"/>
            <a:r>
              <a:rPr lang="ru-RU" sz="3200" dirty="0" err="1" smtClean="0">
                <a:hlinkClick r:id="rId3"/>
              </a:rPr>
              <a:t>vysochin</a:t>
            </a:r>
            <a:r>
              <a:rPr lang="en-US" sz="3200" dirty="0" smtClean="0">
                <a:hlinkClick r:id="rId3"/>
              </a:rPr>
              <a:t>@</a:t>
            </a:r>
            <a:r>
              <a:rPr lang="ru-RU" sz="3200" dirty="0" err="1" smtClean="0">
                <a:hlinkClick r:id="rId3"/>
              </a:rPr>
              <a:t>mail</a:t>
            </a:r>
            <a:r>
              <a:rPr lang="en-US" sz="3200" dirty="0" smtClean="0">
                <a:hlinkClick r:id="rId3"/>
              </a:rPr>
              <a:t>.</a:t>
            </a:r>
            <a:r>
              <a:rPr lang="ru-RU" sz="3200" dirty="0" err="1" smtClean="0">
                <a:hlinkClick r:id="rId3"/>
              </a:rPr>
              <a:t>ru</a:t>
            </a:r>
            <a:endParaRPr lang="en-US" sz="3200" dirty="0"/>
          </a:p>
          <a:p>
            <a:pPr algn="ctr"/>
            <a:r>
              <a:rPr lang="ru-RU" sz="2800" i="1" dirty="0" smtClean="0"/>
              <a:t>Официальный </a:t>
            </a:r>
            <a:r>
              <a:rPr lang="ru-RU" sz="2800" i="1" dirty="0"/>
              <a:t>дистрибьютор </a:t>
            </a:r>
            <a:r>
              <a:rPr lang="ru-RU" sz="2800" i="1" dirty="0" smtClean="0"/>
              <a:t>– </a:t>
            </a:r>
          </a:p>
          <a:p>
            <a:pPr algn="ctr"/>
            <a:r>
              <a:rPr lang="ru-RU" sz="2800" i="1" dirty="0" smtClean="0"/>
              <a:t>корпорация </a:t>
            </a:r>
            <a:r>
              <a:rPr lang="ru-RU" sz="2800" i="1" dirty="0"/>
              <a:t>«Вектор-Альянс</a:t>
            </a:r>
            <a:r>
              <a:rPr lang="ru-RU" sz="2800" i="1" dirty="0" smtClean="0"/>
              <a:t>»</a:t>
            </a:r>
          </a:p>
          <a:p>
            <a:pPr algn="ctr"/>
            <a:r>
              <a:rPr lang="en-US" sz="2800" dirty="0" smtClean="0"/>
              <a:t>+7 (49</a:t>
            </a:r>
            <a:r>
              <a:rPr lang="ru-RU" sz="2800" dirty="0" smtClean="0"/>
              <a:t>5</a:t>
            </a:r>
            <a:r>
              <a:rPr lang="en-US" sz="2800" dirty="0"/>
              <a:t>) </a:t>
            </a:r>
            <a:r>
              <a:rPr lang="en-US" sz="2800" dirty="0" smtClean="0"/>
              <a:t>660-38-98</a:t>
            </a:r>
          </a:p>
        </p:txBody>
      </p:sp>
    </p:spTree>
    <p:extLst>
      <p:ext uri="{BB962C8B-B14F-4D97-AF65-F5344CB8AC3E}">
        <p14:creationId xmlns:p14="http://schemas.microsoft.com/office/powerpoint/2010/main" val="3959088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00" y="1916832"/>
            <a:ext cx="3383888" cy="3970318"/>
          </a:xfrm>
          <a:prstGeom prst="rect">
            <a:avLst/>
          </a:prstGeom>
          <a:noFill/>
        </p:spPr>
        <p:txBody>
          <a:bodyPr wrap="square" rtlCol="0">
            <a:spAutoFit/>
          </a:bodyPr>
          <a:lstStyle/>
          <a:p>
            <a:pPr lvl="0"/>
            <a:r>
              <a:rPr lang="ru-RU" sz="1400" b="1" i="1" dirty="0" smtClean="0">
                <a:solidFill>
                  <a:srgbClr val="C00000"/>
                </a:solidFill>
              </a:rPr>
              <a:t>Основное окно</a:t>
            </a:r>
          </a:p>
          <a:p>
            <a:pPr lvl="0"/>
            <a:endParaRPr lang="ru-RU" sz="1400" b="1" dirty="0"/>
          </a:p>
          <a:p>
            <a:pPr lvl="0"/>
            <a:r>
              <a:rPr lang="ru-RU" sz="1400" i="1" dirty="0" smtClean="0"/>
              <a:t>1</a:t>
            </a:r>
            <a:r>
              <a:rPr lang="ru-RU" sz="1400" dirty="0" smtClean="0"/>
              <a:t> - заголовок </a:t>
            </a:r>
            <a:r>
              <a:rPr lang="ru-RU" sz="1400" smtClean="0"/>
              <a:t>окна;</a:t>
            </a:r>
          </a:p>
          <a:p>
            <a:pPr lvl="0"/>
            <a:r>
              <a:rPr lang="ru-RU" sz="1400" i="1" smtClean="0"/>
              <a:t>2</a:t>
            </a:r>
            <a:r>
              <a:rPr lang="ru-RU" sz="1400" smtClean="0"/>
              <a:t> </a:t>
            </a:r>
            <a:r>
              <a:rPr lang="ru-RU" sz="1400" dirty="0" smtClean="0"/>
              <a:t>- главное меню: содержит подменю</a:t>
            </a:r>
            <a:r>
              <a:rPr lang="ru-RU" sz="1400" dirty="0"/>
              <a:t>, </a:t>
            </a:r>
            <a:r>
              <a:rPr lang="ru-RU" sz="1400" dirty="0" smtClean="0"/>
              <a:t>позволяющие </a:t>
            </a:r>
            <a:r>
              <a:rPr lang="ru-RU" sz="1400" dirty="0"/>
              <a:t>управлять работой программы, вызывать таблицы, диалоги и окна просмотра и </a:t>
            </a:r>
            <a:r>
              <a:rPr lang="ru-RU" sz="1400"/>
              <a:t>редактирования </a:t>
            </a:r>
            <a:r>
              <a:rPr lang="ru-RU" sz="1400" smtClean="0"/>
              <a:t>документов;</a:t>
            </a:r>
          </a:p>
          <a:p>
            <a:pPr lvl="0"/>
            <a:r>
              <a:rPr lang="ru-RU" sz="1400" i="1" smtClean="0"/>
              <a:t>3</a:t>
            </a:r>
            <a:r>
              <a:rPr lang="ru-RU" sz="1400" smtClean="0"/>
              <a:t> </a:t>
            </a:r>
            <a:r>
              <a:rPr lang="ru-RU" sz="1400" dirty="0" smtClean="0"/>
              <a:t>- панель инструментов: позволяет быстро </a:t>
            </a:r>
            <a:r>
              <a:rPr lang="ru-RU" sz="1400" dirty="0"/>
              <a:t>вызывать ряд важных диалогов </a:t>
            </a:r>
            <a:r>
              <a:rPr lang="ru-RU" sz="1400"/>
              <a:t>и </a:t>
            </a:r>
            <a:r>
              <a:rPr lang="ru-RU" sz="1400" smtClean="0"/>
              <a:t>таблиц;</a:t>
            </a:r>
          </a:p>
          <a:p>
            <a:pPr lvl="0"/>
            <a:r>
              <a:rPr lang="ru-RU" sz="1400" i="1" smtClean="0"/>
              <a:t>4</a:t>
            </a:r>
            <a:r>
              <a:rPr lang="ru-RU" sz="1400" smtClean="0"/>
              <a:t> </a:t>
            </a:r>
            <a:r>
              <a:rPr lang="ru-RU" sz="1400" dirty="0" smtClean="0"/>
              <a:t>- рабочая </a:t>
            </a:r>
            <a:r>
              <a:rPr lang="ru-RU" sz="1400" dirty="0"/>
              <a:t>область </a:t>
            </a:r>
            <a:r>
              <a:rPr lang="ru-RU" sz="1400" dirty="0" smtClean="0"/>
              <a:t>окна: здесь </a:t>
            </a:r>
            <a:r>
              <a:rPr lang="ru-RU" sz="1400" dirty="0"/>
              <a:t>размещаются таблицы </a:t>
            </a:r>
            <a:r>
              <a:rPr lang="ru-RU" sz="1400"/>
              <a:t>и </a:t>
            </a:r>
            <a:r>
              <a:rPr lang="ru-RU" sz="1400" smtClean="0"/>
              <a:t>документы;</a:t>
            </a:r>
          </a:p>
          <a:p>
            <a:pPr lvl="0"/>
            <a:r>
              <a:rPr lang="ru-RU" sz="1400" i="1" smtClean="0"/>
              <a:t>5</a:t>
            </a:r>
            <a:r>
              <a:rPr lang="ru-RU" sz="1400" smtClean="0"/>
              <a:t> </a:t>
            </a:r>
            <a:r>
              <a:rPr lang="ru-RU" sz="1400" dirty="0" smtClean="0"/>
              <a:t>- информационная панель: включает </a:t>
            </a:r>
            <a:r>
              <a:rPr lang="ru-RU" sz="1400" dirty="0"/>
              <a:t>в себя три части, показывающие оперативную подсказку, текущие дату и время, </a:t>
            </a:r>
            <a:r>
              <a:rPr lang="ru-RU" sz="1400" dirty="0" smtClean="0"/>
              <a:t>вспомогательную </a:t>
            </a:r>
            <a:r>
              <a:rPr lang="ru-RU" sz="1400" dirty="0"/>
              <a:t>подсказку.</a:t>
            </a: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808820"/>
            <a:ext cx="5248799"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491476"/>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пециальное оформление">
  <a:themeElements>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пециальное оформление">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TotalTime>
  <Words>3685</Words>
  <Application>Microsoft Office PowerPoint</Application>
  <PresentationFormat>Экран (4:3)</PresentationFormat>
  <Paragraphs>277</Paragraphs>
  <Slides>81</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81</vt:i4>
      </vt:variant>
    </vt:vector>
  </HeadingPairs>
  <TitlesOfParts>
    <vt:vector size="84" baseType="lpstr">
      <vt:lpstr>Специальное оформление</vt:lpstr>
      <vt:lpstr>Оформление по умолчанию</vt:lpstr>
      <vt:lpstr>1_Специальное оформление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Пользователь Windows</cp:lastModifiedBy>
  <cp:revision>107</cp:revision>
  <cp:lastPrinted>2011-04-27T08:13:31Z</cp:lastPrinted>
  <dcterms:created xsi:type="dcterms:W3CDTF">2011-04-26T16:57:29Z</dcterms:created>
  <dcterms:modified xsi:type="dcterms:W3CDTF">2017-05-22T08:35:31Z</dcterms:modified>
</cp:coreProperties>
</file>